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5"/>
  </p:sldMasterIdLst>
  <p:notesMasterIdLst>
    <p:notesMasterId r:id="rId39"/>
  </p:notesMasterIdLst>
  <p:sldIdLst>
    <p:sldId id="629" r:id="rId6"/>
    <p:sldId id="522" r:id="rId7"/>
    <p:sldId id="631" r:id="rId8"/>
    <p:sldId id="625" r:id="rId9"/>
    <p:sldId id="599" r:id="rId10"/>
    <p:sldId id="597" r:id="rId11"/>
    <p:sldId id="615" r:id="rId12"/>
    <p:sldId id="601" r:id="rId13"/>
    <p:sldId id="603" r:id="rId14"/>
    <p:sldId id="628" r:id="rId15"/>
    <p:sldId id="620" r:id="rId16"/>
    <p:sldId id="626" r:id="rId17"/>
    <p:sldId id="608" r:id="rId18"/>
    <p:sldId id="635" r:id="rId19"/>
    <p:sldId id="618" r:id="rId20"/>
    <p:sldId id="568" r:id="rId21"/>
    <p:sldId id="619" r:id="rId22"/>
    <p:sldId id="550" r:id="rId23"/>
    <p:sldId id="598" r:id="rId24"/>
    <p:sldId id="617" r:id="rId25"/>
    <p:sldId id="621" r:id="rId26"/>
    <p:sldId id="623" r:id="rId27"/>
    <p:sldId id="616" r:id="rId28"/>
    <p:sldId id="627" r:id="rId29"/>
    <p:sldId id="604" r:id="rId30"/>
    <p:sldId id="632" r:id="rId31"/>
    <p:sldId id="606" r:id="rId32"/>
    <p:sldId id="613" r:id="rId33"/>
    <p:sldId id="610" r:id="rId34"/>
    <p:sldId id="609" r:id="rId35"/>
    <p:sldId id="552" r:id="rId36"/>
    <p:sldId id="633" r:id="rId37"/>
    <p:sldId id="634" r:id="rId38"/>
  </p:sldIdLst>
  <p:sldSz cx="12192000" cy="6858000"/>
  <p:notesSz cx="7010400" cy="9296400"/>
  <p:embeddedFontLst>
    <p:embeddedFont>
      <p:font typeface="Arial Black" panose="020B0A04020102020204" pitchFamily="34" charset="0"/>
      <p:bold r:id="rId40"/>
    </p:embeddedFont>
    <p:embeddedFont>
      <p:font typeface="Arial Narrow" panose="020B06040202020202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60" userDrawn="1">
          <p15:clr>
            <a:srgbClr val="A4A3A4"/>
          </p15:clr>
        </p15:guide>
        <p15:guide id="3" orient="horz" pos="22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2F57"/>
    <a:srgbClr val="3253A4"/>
    <a:srgbClr val="2D939B"/>
    <a:srgbClr val="F26522"/>
    <a:srgbClr val="E0E7EB"/>
    <a:srgbClr val="828C93"/>
    <a:srgbClr val="7896A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C55C5-FDED-44F2-A2D6-2966DD7FE7F4}" v="688" dt="2025-01-22T16:49:07.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560"/>
        <p:guide orient="horz" pos="223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celli, Robyn" userId="ebdd3949-f4e5-4e2e-865d-fabc67803104" providerId="ADAL" clId="{4399B52E-1DD4-453E-A8A9-18E6C658BAD2}"/>
    <pc:docChg chg="custSel addSld modSld">
      <pc:chgData name="Bascelli, Robyn" userId="ebdd3949-f4e5-4e2e-865d-fabc67803104" providerId="ADAL" clId="{4399B52E-1DD4-453E-A8A9-18E6C658BAD2}" dt="2025-01-22T16:40:27.269" v="51" actId="255"/>
      <pc:docMkLst>
        <pc:docMk/>
      </pc:docMkLst>
      <pc:sldChg chg="addSp delSp modSp new mod modClrScheme chgLayout">
        <pc:chgData name="Bascelli, Robyn" userId="ebdd3949-f4e5-4e2e-865d-fabc67803104" providerId="ADAL" clId="{4399B52E-1DD4-453E-A8A9-18E6C658BAD2}" dt="2025-01-22T16:40:27.269" v="51" actId="255"/>
        <pc:sldMkLst>
          <pc:docMk/>
          <pc:sldMk cId="2349992801" sldId="635"/>
        </pc:sldMkLst>
        <pc:spChg chg="del mod ord">
          <ac:chgData name="Bascelli, Robyn" userId="ebdd3949-f4e5-4e2e-865d-fabc67803104" providerId="ADAL" clId="{4399B52E-1DD4-453E-A8A9-18E6C658BAD2}" dt="2025-01-22T16:37:35.791" v="1" actId="700"/>
          <ac:spMkLst>
            <pc:docMk/>
            <pc:sldMk cId="2349992801" sldId="635"/>
            <ac:spMk id="2" creationId="{1CE810E2-BB5A-C296-2C52-990B0E931CCA}"/>
          </ac:spMkLst>
        </pc:spChg>
        <pc:spChg chg="del mod ord">
          <ac:chgData name="Bascelli, Robyn" userId="ebdd3949-f4e5-4e2e-865d-fabc67803104" providerId="ADAL" clId="{4399B52E-1DD4-453E-A8A9-18E6C658BAD2}" dt="2025-01-22T16:37:35.791" v="1" actId="700"/>
          <ac:spMkLst>
            <pc:docMk/>
            <pc:sldMk cId="2349992801" sldId="635"/>
            <ac:spMk id="3" creationId="{C73C0A69-1823-D872-6B69-CEB309F0282D}"/>
          </ac:spMkLst>
        </pc:spChg>
        <pc:spChg chg="del mod ord">
          <ac:chgData name="Bascelli, Robyn" userId="ebdd3949-f4e5-4e2e-865d-fabc67803104" providerId="ADAL" clId="{4399B52E-1DD4-453E-A8A9-18E6C658BAD2}" dt="2025-01-22T16:37:35.791" v="1" actId="700"/>
          <ac:spMkLst>
            <pc:docMk/>
            <pc:sldMk cId="2349992801" sldId="635"/>
            <ac:spMk id="4" creationId="{DBD7A3F8-EED8-9EE8-2654-D102748F1CC1}"/>
          </ac:spMkLst>
        </pc:spChg>
        <pc:spChg chg="del">
          <ac:chgData name="Bascelli, Robyn" userId="ebdd3949-f4e5-4e2e-865d-fabc67803104" providerId="ADAL" clId="{4399B52E-1DD4-453E-A8A9-18E6C658BAD2}" dt="2025-01-22T16:37:35.791" v="1" actId="700"/>
          <ac:spMkLst>
            <pc:docMk/>
            <pc:sldMk cId="2349992801" sldId="635"/>
            <ac:spMk id="5" creationId="{2078F56E-4C1C-7279-3886-B535CC86F213}"/>
          </ac:spMkLst>
        </pc:spChg>
        <pc:spChg chg="add mod ord">
          <ac:chgData name="Bascelli, Robyn" userId="ebdd3949-f4e5-4e2e-865d-fabc67803104" providerId="ADAL" clId="{4399B52E-1DD4-453E-A8A9-18E6C658BAD2}" dt="2025-01-22T16:40:27.269" v="51" actId="255"/>
          <ac:spMkLst>
            <pc:docMk/>
            <pc:sldMk cId="2349992801" sldId="635"/>
            <ac:spMk id="6" creationId="{7E278CFB-F069-F311-7418-1724365D45FA}"/>
          </ac:spMkLst>
        </pc:spChg>
        <pc:spChg chg="add mod ord">
          <ac:chgData name="Bascelli, Robyn" userId="ebdd3949-f4e5-4e2e-865d-fabc67803104" providerId="ADAL" clId="{4399B52E-1DD4-453E-A8A9-18E6C658BAD2}" dt="2025-01-22T16:37:52.285" v="25" actId="20577"/>
          <ac:spMkLst>
            <pc:docMk/>
            <pc:sldMk cId="2349992801" sldId="635"/>
            <ac:spMk id="7" creationId="{5850EE1C-698C-4F61-1934-3FE9D94F70BE}"/>
          </ac:spMkLst>
        </pc:spChg>
        <pc:spChg chg="add del mod ord">
          <ac:chgData name="Bascelli, Robyn" userId="ebdd3949-f4e5-4e2e-865d-fabc67803104" providerId="ADAL" clId="{4399B52E-1DD4-453E-A8A9-18E6C658BAD2}" dt="2025-01-22T16:40:15.955" v="30" actId="478"/>
          <ac:spMkLst>
            <pc:docMk/>
            <pc:sldMk cId="2349992801" sldId="635"/>
            <ac:spMk id="8" creationId="{90997D60-B27A-8476-8198-3D5EF6DFA8FA}"/>
          </ac:spMkLst>
        </pc:spChg>
      </pc:sldChg>
    </pc:docChg>
  </pc:docChgLst>
  <pc:docChgLst>
    <pc:chgData name="Tilley, Luke" userId="4a261d7c-80c8-462b-a033-0816b2162c77" providerId="ADAL" clId="{57FC55C5-FDED-44F2-A2D6-2966DD7FE7F4}"/>
    <pc:docChg chg="modSld">
      <pc:chgData name="Tilley, Luke" userId="4a261d7c-80c8-462b-a033-0816b2162c77" providerId="ADAL" clId="{57FC55C5-FDED-44F2-A2D6-2966DD7FE7F4}" dt="2025-01-22T16:47:40.240" v="4" actId="1035"/>
      <pc:docMkLst>
        <pc:docMk/>
      </pc:docMkLst>
      <pc:sldChg chg="modSp mod">
        <pc:chgData name="Tilley, Luke" userId="4a261d7c-80c8-462b-a033-0816b2162c77" providerId="ADAL" clId="{57FC55C5-FDED-44F2-A2D6-2966DD7FE7F4}" dt="2025-01-22T16:47:40.240" v="4" actId="1035"/>
        <pc:sldMkLst>
          <pc:docMk/>
          <pc:sldMk cId="714498320" sldId="597"/>
        </pc:sldMkLst>
        <pc:cxnChg chg="mod">
          <ac:chgData name="Tilley, Luke" userId="4a261d7c-80c8-462b-a033-0816b2162c77" providerId="ADAL" clId="{57FC55C5-FDED-44F2-A2D6-2966DD7FE7F4}" dt="2025-01-22T16:47:40.240" v="4" actId="1035"/>
          <ac:cxnSpMkLst>
            <pc:docMk/>
            <pc:sldMk cId="714498320" sldId="597"/>
            <ac:cxnSpMk id="4" creationId="{C377D618-7966-EFD4-17BB-2A3B7BB38CA0}"/>
          </ac:cxnSpMkLst>
        </pc:cxnChg>
      </pc:sldChg>
      <pc:sldChg chg="addSp modSp mod">
        <pc:chgData name="Tilley, Luke" userId="4a261d7c-80c8-462b-a033-0816b2162c77" providerId="ADAL" clId="{57FC55C5-FDED-44F2-A2D6-2966DD7FE7F4}" dt="2025-01-21T17:32:14.378" v="3" actId="164"/>
        <pc:sldMkLst>
          <pc:docMk/>
          <pc:sldMk cId="2115341723" sldId="601"/>
        </pc:sldMkLst>
        <pc:spChg chg="add mod">
          <ac:chgData name="Tilley, Luke" userId="4a261d7c-80c8-462b-a033-0816b2162c77" providerId="ADAL" clId="{57FC55C5-FDED-44F2-A2D6-2966DD7FE7F4}" dt="2025-01-21T17:32:14.378" v="3" actId="164"/>
          <ac:spMkLst>
            <pc:docMk/>
            <pc:sldMk cId="2115341723" sldId="601"/>
            <ac:spMk id="4" creationId="{FDA470C0-9C9E-0A93-B5BC-9C0855BDFED9}"/>
          </ac:spMkLst>
        </pc:spChg>
        <pc:grpChg chg="add mod">
          <ac:chgData name="Tilley, Luke" userId="4a261d7c-80c8-462b-a033-0816b2162c77" providerId="ADAL" clId="{57FC55C5-FDED-44F2-A2D6-2966DD7FE7F4}" dt="2025-01-21T17:32:14.378" v="3" actId="164"/>
          <ac:grpSpMkLst>
            <pc:docMk/>
            <pc:sldMk cId="2115341723" sldId="601"/>
            <ac:grpSpMk id="8" creationId="{9945CE36-7179-F52B-5E9B-2415F2375268}"/>
          </ac:grpSpMkLst>
        </pc:grpChg>
        <pc:picChg chg="mod">
          <ac:chgData name="Tilley, Luke" userId="4a261d7c-80c8-462b-a033-0816b2162c77" providerId="ADAL" clId="{57FC55C5-FDED-44F2-A2D6-2966DD7FE7F4}" dt="2025-01-21T17:32:14.378" v="3" actId="164"/>
          <ac:picMkLst>
            <pc:docMk/>
            <pc:sldMk cId="2115341723" sldId="601"/>
            <ac:picMk id="7" creationId="{890838E4-3CC8-0531-A247-4A0D18AE37D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andtbank.sharepoint.com/sites/MeghanShuesTeam/Shared%20Documents/General/Hino%20Files/Spreadsheets/CMF_Deck_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'Asset Class Returns Chart'!$D$5</c:f>
              <c:strCache>
                <c:ptCount val="1"/>
                <c:pt idx="0">
                  <c:v>2024 Total Return</c:v>
                </c:pt>
              </c:strCache>
            </c:strRef>
          </c:tx>
          <c:spPr>
            <a:solidFill>
              <a:schemeClr val="accent1"/>
            </a:solidFill>
            <a:ln>
              <a:noFill/>
            </a:ln>
            <a:effectLst/>
          </c:spPr>
          <c:invertIfNegative val="0"/>
          <c:dPt>
            <c:idx val="0"/>
            <c:invertIfNegative val="0"/>
            <c:bubble3D val="0"/>
            <c:spPr>
              <a:solidFill>
                <a:srgbClr val="2D939B"/>
              </a:solidFill>
              <a:ln>
                <a:solidFill>
                  <a:srgbClr val="2D939B"/>
                </a:solidFill>
              </a:ln>
              <a:effectLst/>
            </c:spPr>
            <c:extLst>
              <c:ext xmlns:c16="http://schemas.microsoft.com/office/drawing/2014/chart" uri="{C3380CC4-5D6E-409C-BE32-E72D297353CC}">
                <c16:uniqueId val="{00000001-EC15-496F-A9BA-7266D2C478C0}"/>
              </c:ext>
            </c:extLst>
          </c:dPt>
          <c:dPt>
            <c:idx val="1"/>
            <c:invertIfNegative val="0"/>
            <c:bubble3D val="0"/>
            <c:spPr>
              <a:solidFill>
                <a:schemeClr val="accent1"/>
              </a:solidFill>
              <a:ln>
                <a:solidFill>
                  <a:srgbClr val="E0E7EB"/>
                </a:solidFill>
              </a:ln>
              <a:effectLst/>
            </c:spPr>
            <c:extLst>
              <c:ext xmlns:c16="http://schemas.microsoft.com/office/drawing/2014/chart" uri="{C3380CC4-5D6E-409C-BE32-E72D297353CC}">
                <c16:uniqueId val="{00000002-EC15-496F-A9BA-7266D2C478C0}"/>
              </c:ext>
            </c:extLst>
          </c:dPt>
          <c:dPt>
            <c:idx val="2"/>
            <c:invertIfNegative val="0"/>
            <c:bubble3D val="0"/>
            <c:spPr>
              <a:solidFill>
                <a:srgbClr val="2D939B"/>
              </a:solidFill>
              <a:ln>
                <a:solidFill>
                  <a:srgbClr val="2D939B"/>
                </a:solidFill>
              </a:ln>
              <a:effectLst/>
            </c:spPr>
            <c:extLst>
              <c:ext xmlns:c16="http://schemas.microsoft.com/office/drawing/2014/chart" uri="{C3380CC4-5D6E-409C-BE32-E72D297353CC}">
                <c16:uniqueId val="{00000003-EC15-496F-A9BA-7266D2C478C0}"/>
              </c:ext>
            </c:extLst>
          </c:dPt>
          <c:dPt>
            <c:idx val="3"/>
            <c:invertIfNegative val="0"/>
            <c:bubble3D val="0"/>
            <c:spPr>
              <a:solidFill>
                <a:srgbClr val="2D939B"/>
              </a:solidFill>
              <a:ln>
                <a:solidFill>
                  <a:srgbClr val="2D939B"/>
                </a:solidFill>
              </a:ln>
              <a:effectLst/>
            </c:spPr>
            <c:extLst>
              <c:ext xmlns:c16="http://schemas.microsoft.com/office/drawing/2014/chart" uri="{C3380CC4-5D6E-409C-BE32-E72D297353CC}">
                <c16:uniqueId val="{00000004-EC15-496F-A9BA-7266D2C478C0}"/>
              </c:ext>
            </c:extLst>
          </c:dPt>
          <c:dPt>
            <c:idx val="4"/>
            <c:invertIfNegative val="0"/>
            <c:bubble3D val="0"/>
            <c:spPr>
              <a:solidFill>
                <a:srgbClr val="002F57"/>
              </a:solidFill>
              <a:ln>
                <a:solidFill>
                  <a:srgbClr val="002F57"/>
                </a:solidFill>
              </a:ln>
              <a:effectLst/>
            </c:spPr>
            <c:extLst>
              <c:ext xmlns:c16="http://schemas.microsoft.com/office/drawing/2014/chart" uri="{C3380CC4-5D6E-409C-BE32-E72D297353CC}">
                <c16:uniqueId val="{00000005-EC15-496F-A9BA-7266D2C478C0}"/>
              </c:ext>
            </c:extLst>
          </c:dPt>
          <c:dPt>
            <c:idx val="5"/>
            <c:invertIfNegative val="0"/>
            <c:bubble3D val="0"/>
            <c:spPr>
              <a:solidFill>
                <a:srgbClr val="002F57"/>
              </a:solidFill>
              <a:ln>
                <a:solidFill>
                  <a:srgbClr val="002F57"/>
                </a:solidFill>
              </a:ln>
              <a:effectLst/>
            </c:spPr>
            <c:extLst>
              <c:ext xmlns:c16="http://schemas.microsoft.com/office/drawing/2014/chart" uri="{C3380CC4-5D6E-409C-BE32-E72D297353CC}">
                <c16:uniqueId val="{00000006-EC15-496F-A9BA-7266D2C478C0}"/>
              </c:ext>
            </c:extLst>
          </c:dPt>
          <c:dPt>
            <c:idx val="6"/>
            <c:invertIfNegative val="0"/>
            <c:bubble3D val="0"/>
            <c:spPr>
              <a:solidFill>
                <a:srgbClr val="002F57"/>
              </a:solidFill>
              <a:ln>
                <a:solidFill>
                  <a:srgbClr val="002F57"/>
                </a:solidFill>
              </a:ln>
              <a:effectLst/>
            </c:spPr>
            <c:extLst>
              <c:ext xmlns:c16="http://schemas.microsoft.com/office/drawing/2014/chart" uri="{C3380CC4-5D6E-409C-BE32-E72D297353CC}">
                <c16:uniqueId val="{00000007-EC15-496F-A9BA-7266D2C478C0}"/>
              </c:ext>
            </c:extLst>
          </c:dPt>
          <c:dPt>
            <c:idx val="7"/>
            <c:invertIfNegative val="0"/>
            <c:bubble3D val="0"/>
            <c:spPr>
              <a:solidFill>
                <a:srgbClr val="F26522"/>
              </a:solidFill>
              <a:ln>
                <a:solidFill>
                  <a:srgbClr val="F26522"/>
                </a:solidFill>
              </a:ln>
              <a:effectLst/>
            </c:spPr>
            <c:extLst>
              <c:ext xmlns:c16="http://schemas.microsoft.com/office/drawing/2014/chart" uri="{C3380CC4-5D6E-409C-BE32-E72D297353CC}">
                <c16:uniqueId val="{00000008-EC15-496F-A9BA-7266D2C478C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Class Returns Chart'!$C$6:$C$14</c:f>
              <c:strCache>
                <c:ptCount val="9"/>
                <c:pt idx="0">
                  <c:v>Magnificent 7</c:v>
                </c:pt>
                <c:pt idx="1">
                  <c:v>Gold*</c:v>
                </c:pt>
                <c:pt idx="2">
                  <c:v>S&amp;P 500</c:v>
                </c:pt>
                <c:pt idx="3">
                  <c:v>Russell 2000</c:v>
                </c:pt>
                <c:pt idx="4">
                  <c:v>Emerging Markets</c:v>
                </c:pt>
                <c:pt idx="5">
                  <c:v>Global ex-U.S.</c:v>
                </c:pt>
                <c:pt idx="6">
                  <c:v>International Developed</c:v>
                </c:pt>
                <c:pt idx="7">
                  <c:v>IG Bonds</c:v>
                </c:pt>
                <c:pt idx="8">
                  <c:v>Brent Crude</c:v>
                </c:pt>
              </c:strCache>
            </c:strRef>
          </c:cat>
          <c:val>
            <c:numRef>
              <c:f>'Asset Class Returns Chart'!$D$6:$D$14</c:f>
              <c:numCache>
                <c:formatCode>0.0%</c:formatCode>
                <c:ptCount val="9"/>
                <c:pt idx="0">
                  <c:v>0.47981122181436797</c:v>
                </c:pt>
                <c:pt idx="1">
                  <c:v>0.27218877546074127</c:v>
                </c:pt>
                <c:pt idx="2">
                  <c:v>0.25019679835938424</c:v>
                </c:pt>
                <c:pt idx="3">
                  <c:v>0.11537910183833011</c:v>
                </c:pt>
                <c:pt idx="4">
                  <c:v>7.5041165021626721E-2</c:v>
                </c:pt>
                <c:pt idx="5">
                  <c:v>5.5341033174996168E-2</c:v>
                </c:pt>
                <c:pt idx="6">
                  <c:v>3.8231644485120286E-2</c:v>
                </c:pt>
                <c:pt idx="7">
                  <c:v>1.25023126734507E-2</c:v>
                </c:pt>
                <c:pt idx="8">
                  <c:v>-3.1152647975077996E-2</c:v>
                </c:pt>
              </c:numCache>
            </c:numRef>
          </c:val>
          <c:extLst>
            <c:ext xmlns:c16="http://schemas.microsoft.com/office/drawing/2014/chart" uri="{C3380CC4-5D6E-409C-BE32-E72D297353CC}">
              <c16:uniqueId val="{00000000-EC15-496F-A9BA-7266D2C478C0}"/>
            </c:ext>
          </c:extLst>
        </c:ser>
        <c:dLbls>
          <c:showLegendKey val="0"/>
          <c:showVal val="0"/>
          <c:showCatName val="0"/>
          <c:showSerName val="0"/>
          <c:showPercent val="0"/>
          <c:showBubbleSize val="0"/>
        </c:dLbls>
        <c:gapWidth val="50"/>
        <c:overlap val="-27"/>
        <c:axId val="1020907464"/>
        <c:axId val="1020913944"/>
      </c:barChart>
      <c:catAx>
        <c:axId val="1020907464"/>
        <c:scaling>
          <c:orientation val="minMax"/>
        </c:scaling>
        <c:delete val="0"/>
        <c:axPos val="b"/>
        <c:numFmt formatCode="General" sourceLinked="1"/>
        <c:majorTickMark val="none"/>
        <c:minorTickMark val="none"/>
        <c:tickLblPos val="low"/>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0913944"/>
        <c:crosses val="autoZero"/>
        <c:auto val="1"/>
        <c:lblAlgn val="ctr"/>
        <c:lblOffset val="100"/>
        <c:noMultiLvlLbl val="0"/>
      </c:catAx>
      <c:valAx>
        <c:axId val="1020913944"/>
        <c:scaling>
          <c:orientation val="minMax"/>
        </c:scaling>
        <c:delete val="1"/>
        <c:axPos val="l"/>
        <c:numFmt formatCode="0.0%" sourceLinked="1"/>
        <c:majorTickMark val="none"/>
        <c:minorTickMark val="none"/>
        <c:tickLblPos val="nextTo"/>
        <c:crossAx val="102090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[CMF_Deck_Charts.xlsx]Sheet6!$D$2</c:f>
              <c:strCache>
                <c:ptCount val="1"/>
                <c:pt idx="0">
                  <c:v>10-Year Yield</c:v>
                </c:pt>
              </c:strCache>
            </c:strRef>
          </c:tx>
          <c:spPr>
            <a:ln w="28575" cap="rnd">
              <a:solidFill>
                <a:srgbClr val="2D939B"/>
              </a:solidFill>
              <a:round/>
            </a:ln>
            <a:effectLst/>
          </c:spPr>
          <c:marker>
            <c:symbol val="none"/>
          </c:marker>
          <c:cat>
            <c:numRef>
              <c:f>[CMF_Deck_Charts.xlsx]Sheet6!$B$3:$B$255</c:f>
              <c:numCache>
                <c:formatCode>m/d/yyyy</c:formatCode>
                <c:ptCount val="253"/>
                <c:pt idx="0">
                  <c:v>45657</c:v>
                </c:pt>
                <c:pt idx="1">
                  <c:v>45625</c:v>
                </c:pt>
                <c:pt idx="2">
                  <c:v>45596</c:v>
                </c:pt>
                <c:pt idx="3">
                  <c:v>45565</c:v>
                </c:pt>
                <c:pt idx="4">
                  <c:v>45534</c:v>
                </c:pt>
                <c:pt idx="5">
                  <c:v>45504</c:v>
                </c:pt>
                <c:pt idx="6">
                  <c:v>45471</c:v>
                </c:pt>
                <c:pt idx="7">
                  <c:v>45443</c:v>
                </c:pt>
                <c:pt idx="8">
                  <c:v>45412</c:v>
                </c:pt>
                <c:pt idx="9">
                  <c:v>45380</c:v>
                </c:pt>
                <c:pt idx="10">
                  <c:v>45351</c:v>
                </c:pt>
                <c:pt idx="11">
                  <c:v>45322</c:v>
                </c:pt>
                <c:pt idx="12">
                  <c:v>45289</c:v>
                </c:pt>
                <c:pt idx="13">
                  <c:v>45260</c:v>
                </c:pt>
                <c:pt idx="14">
                  <c:v>45230</c:v>
                </c:pt>
                <c:pt idx="15">
                  <c:v>45198</c:v>
                </c:pt>
                <c:pt idx="16">
                  <c:v>45169</c:v>
                </c:pt>
                <c:pt idx="17">
                  <c:v>45138</c:v>
                </c:pt>
                <c:pt idx="18">
                  <c:v>45107</c:v>
                </c:pt>
                <c:pt idx="19">
                  <c:v>45077</c:v>
                </c:pt>
                <c:pt idx="20">
                  <c:v>45044</c:v>
                </c:pt>
                <c:pt idx="21">
                  <c:v>45016</c:v>
                </c:pt>
                <c:pt idx="22">
                  <c:v>44985</c:v>
                </c:pt>
                <c:pt idx="23">
                  <c:v>44957</c:v>
                </c:pt>
                <c:pt idx="24">
                  <c:v>44925</c:v>
                </c:pt>
                <c:pt idx="25">
                  <c:v>44895</c:v>
                </c:pt>
                <c:pt idx="26">
                  <c:v>44865</c:v>
                </c:pt>
                <c:pt idx="27">
                  <c:v>44834</c:v>
                </c:pt>
                <c:pt idx="28">
                  <c:v>44804</c:v>
                </c:pt>
                <c:pt idx="29">
                  <c:v>44771</c:v>
                </c:pt>
                <c:pt idx="30">
                  <c:v>44742</c:v>
                </c:pt>
                <c:pt idx="31">
                  <c:v>44712</c:v>
                </c:pt>
                <c:pt idx="32">
                  <c:v>44680</c:v>
                </c:pt>
                <c:pt idx="33">
                  <c:v>44651</c:v>
                </c:pt>
                <c:pt idx="34">
                  <c:v>44620</c:v>
                </c:pt>
                <c:pt idx="35">
                  <c:v>44592</c:v>
                </c:pt>
                <c:pt idx="36">
                  <c:v>44561</c:v>
                </c:pt>
                <c:pt idx="37">
                  <c:v>44530</c:v>
                </c:pt>
                <c:pt idx="38">
                  <c:v>44498</c:v>
                </c:pt>
                <c:pt idx="39">
                  <c:v>44469</c:v>
                </c:pt>
                <c:pt idx="40">
                  <c:v>44439</c:v>
                </c:pt>
                <c:pt idx="41">
                  <c:v>44407</c:v>
                </c:pt>
                <c:pt idx="42">
                  <c:v>44377</c:v>
                </c:pt>
                <c:pt idx="43">
                  <c:v>44347</c:v>
                </c:pt>
                <c:pt idx="44">
                  <c:v>44316</c:v>
                </c:pt>
                <c:pt idx="45">
                  <c:v>44286</c:v>
                </c:pt>
                <c:pt idx="46">
                  <c:v>44253</c:v>
                </c:pt>
                <c:pt idx="47">
                  <c:v>44225</c:v>
                </c:pt>
                <c:pt idx="48">
                  <c:v>44196</c:v>
                </c:pt>
                <c:pt idx="49">
                  <c:v>44165</c:v>
                </c:pt>
                <c:pt idx="50">
                  <c:v>44134</c:v>
                </c:pt>
                <c:pt idx="51">
                  <c:v>44104</c:v>
                </c:pt>
                <c:pt idx="52">
                  <c:v>44074</c:v>
                </c:pt>
                <c:pt idx="53">
                  <c:v>44043</c:v>
                </c:pt>
                <c:pt idx="54">
                  <c:v>44012</c:v>
                </c:pt>
                <c:pt idx="55">
                  <c:v>43980</c:v>
                </c:pt>
                <c:pt idx="56">
                  <c:v>43951</c:v>
                </c:pt>
                <c:pt idx="57">
                  <c:v>43921</c:v>
                </c:pt>
                <c:pt idx="58">
                  <c:v>43889</c:v>
                </c:pt>
                <c:pt idx="59">
                  <c:v>43861</c:v>
                </c:pt>
                <c:pt idx="60">
                  <c:v>43830</c:v>
                </c:pt>
                <c:pt idx="61">
                  <c:v>43798</c:v>
                </c:pt>
                <c:pt idx="62">
                  <c:v>43769</c:v>
                </c:pt>
                <c:pt idx="63">
                  <c:v>43738</c:v>
                </c:pt>
                <c:pt idx="64">
                  <c:v>43707</c:v>
                </c:pt>
                <c:pt idx="65">
                  <c:v>43677</c:v>
                </c:pt>
                <c:pt idx="66">
                  <c:v>43644</c:v>
                </c:pt>
                <c:pt idx="67">
                  <c:v>43616</c:v>
                </c:pt>
                <c:pt idx="68">
                  <c:v>43585</c:v>
                </c:pt>
                <c:pt idx="69">
                  <c:v>43553</c:v>
                </c:pt>
                <c:pt idx="70">
                  <c:v>43524</c:v>
                </c:pt>
                <c:pt idx="71">
                  <c:v>43496</c:v>
                </c:pt>
                <c:pt idx="72">
                  <c:v>43465</c:v>
                </c:pt>
                <c:pt idx="73">
                  <c:v>43434</c:v>
                </c:pt>
                <c:pt idx="74">
                  <c:v>43404</c:v>
                </c:pt>
                <c:pt idx="75">
                  <c:v>43371</c:v>
                </c:pt>
                <c:pt idx="76">
                  <c:v>43343</c:v>
                </c:pt>
                <c:pt idx="77">
                  <c:v>43312</c:v>
                </c:pt>
                <c:pt idx="78">
                  <c:v>43280</c:v>
                </c:pt>
                <c:pt idx="79">
                  <c:v>43251</c:v>
                </c:pt>
                <c:pt idx="80">
                  <c:v>43220</c:v>
                </c:pt>
                <c:pt idx="81">
                  <c:v>43189</c:v>
                </c:pt>
                <c:pt idx="82">
                  <c:v>43159</c:v>
                </c:pt>
                <c:pt idx="83">
                  <c:v>43131</c:v>
                </c:pt>
                <c:pt idx="84">
                  <c:v>43098</c:v>
                </c:pt>
                <c:pt idx="85">
                  <c:v>43069</c:v>
                </c:pt>
                <c:pt idx="86">
                  <c:v>43039</c:v>
                </c:pt>
                <c:pt idx="87">
                  <c:v>43007</c:v>
                </c:pt>
                <c:pt idx="88">
                  <c:v>42978</c:v>
                </c:pt>
                <c:pt idx="89">
                  <c:v>42947</c:v>
                </c:pt>
                <c:pt idx="90">
                  <c:v>42916</c:v>
                </c:pt>
                <c:pt idx="91">
                  <c:v>42886</c:v>
                </c:pt>
                <c:pt idx="92">
                  <c:v>42853</c:v>
                </c:pt>
                <c:pt idx="93">
                  <c:v>42825</c:v>
                </c:pt>
                <c:pt idx="94">
                  <c:v>42794</c:v>
                </c:pt>
                <c:pt idx="95">
                  <c:v>42766</c:v>
                </c:pt>
                <c:pt idx="96">
                  <c:v>42734</c:v>
                </c:pt>
                <c:pt idx="97">
                  <c:v>42704</c:v>
                </c:pt>
                <c:pt idx="98">
                  <c:v>42674</c:v>
                </c:pt>
                <c:pt idx="99">
                  <c:v>42643</c:v>
                </c:pt>
                <c:pt idx="100">
                  <c:v>42613</c:v>
                </c:pt>
                <c:pt idx="101">
                  <c:v>42580</c:v>
                </c:pt>
                <c:pt idx="102">
                  <c:v>42551</c:v>
                </c:pt>
                <c:pt idx="103">
                  <c:v>42521</c:v>
                </c:pt>
                <c:pt idx="104">
                  <c:v>42489</c:v>
                </c:pt>
                <c:pt idx="105">
                  <c:v>42460</c:v>
                </c:pt>
                <c:pt idx="106">
                  <c:v>42429</c:v>
                </c:pt>
                <c:pt idx="107">
                  <c:v>42398</c:v>
                </c:pt>
                <c:pt idx="108">
                  <c:v>42369</c:v>
                </c:pt>
                <c:pt idx="109">
                  <c:v>42338</c:v>
                </c:pt>
                <c:pt idx="110">
                  <c:v>42307</c:v>
                </c:pt>
                <c:pt idx="111">
                  <c:v>42277</c:v>
                </c:pt>
                <c:pt idx="112">
                  <c:v>42247</c:v>
                </c:pt>
                <c:pt idx="113">
                  <c:v>42216</c:v>
                </c:pt>
                <c:pt idx="114">
                  <c:v>42185</c:v>
                </c:pt>
                <c:pt idx="115">
                  <c:v>42153</c:v>
                </c:pt>
                <c:pt idx="116">
                  <c:v>42124</c:v>
                </c:pt>
                <c:pt idx="117">
                  <c:v>42094</c:v>
                </c:pt>
                <c:pt idx="118">
                  <c:v>42062</c:v>
                </c:pt>
                <c:pt idx="119">
                  <c:v>42034</c:v>
                </c:pt>
                <c:pt idx="120">
                  <c:v>42004</c:v>
                </c:pt>
                <c:pt idx="121">
                  <c:v>41971</c:v>
                </c:pt>
                <c:pt idx="122">
                  <c:v>41943</c:v>
                </c:pt>
                <c:pt idx="123">
                  <c:v>41912</c:v>
                </c:pt>
                <c:pt idx="124">
                  <c:v>41880</c:v>
                </c:pt>
                <c:pt idx="125">
                  <c:v>41851</c:v>
                </c:pt>
                <c:pt idx="126">
                  <c:v>41820</c:v>
                </c:pt>
                <c:pt idx="127">
                  <c:v>41789</c:v>
                </c:pt>
                <c:pt idx="128">
                  <c:v>41759</c:v>
                </c:pt>
                <c:pt idx="129">
                  <c:v>41729</c:v>
                </c:pt>
                <c:pt idx="130">
                  <c:v>41698</c:v>
                </c:pt>
                <c:pt idx="131">
                  <c:v>41670</c:v>
                </c:pt>
                <c:pt idx="132">
                  <c:v>41639</c:v>
                </c:pt>
                <c:pt idx="133">
                  <c:v>41607</c:v>
                </c:pt>
                <c:pt idx="134">
                  <c:v>41578</c:v>
                </c:pt>
                <c:pt idx="135">
                  <c:v>41547</c:v>
                </c:pt>
                <c:pt idx="136">
                  <c:v>41516</c:v>
                </c:pt>
                <c:pt idx="137">
                  <c:v>41486</c:v>
                </c:pt>
                <c:pt idx="138">
                  <c:v>41453</c:v>
                </c:pt>
                <c:pt idx="139">
                  <c:v>41425</c:v>
                </c:pt>
                <c:pt idx="140">
                  <c:v>41394</c:v>
                </c:pt>
                <c:pt idx="141">
                  <c:v>41362</c:v>
                </c:pt>
                <c:pt idx="142">
                  <c:v>41333</c:v>
                </c:pt>
                <c:pt idx="143">
                  <c:v>41305</c:v>
                </c:pt>
                <c:pt idx="144">
                  <c:v>41274</c:v>
                </c:pt>
                <c:pt idx="145">
                  <c:v>41243</c:v>
                </c:pt>
                <c:pt idx="146">
                  <c:v>41213</c:v>
                </c:pt>
                <c:pt idx="147">
                  <c:v>41180</c:v>
                </c:pt>
                <c:pt idx="148">
                  <c:v>41152</c:v>
                </c:pt>
                <c:pt idx="149">
                  <c:v>41121</c:v>
                </c:pt>
                <c:pt idx="150">
                  <c:v>41089</c:v>
                </c:pt>
                <c:pt idx="151">
                  <c:v>41060</c:v>
                </c:pt>
                <c:pt idx="152">
                  <c:v>41029</c:v>
                </c:pt>
                <c:pt idx="153">
                  <c:v>40998</c:v>
                </c:pt>
                <c:pt idx="154">
                  <c:v>40968</c:v>
                </c:pt>
                <c:pt idx="155">
                  <c:v>40939</c:v>
                </c:pt>
                <c:pt idx="156">
                  <c:v>40907</c:v>
                </c:pt>
                <c:pt idx="157">
                  <c:v>40877</c:v>
                </c:pt>
                <c:pt idx="158">
                  <c:v>40847</c:v>
                </c:pt>
                <c:pt idx="159">
                  <c:v>40816</c:v>
                </c:pt>
                <c:pt idx="160">
                  <c:v>40786</c:v>
                </c:pt>
                <c:pt idx="161">
                  <c:v>40753</c:v>
                </c:pt>
                <c:pt idx="162">
                  <c:v>40724</c:v>
                </c:pt>
                <c:pt idx="163">
                  <c:v>40694</c:v>
                </c:pt>
                <c:pt idx="164">
                  <c:v>40662</c:v>
                </c:pt>
                <c:pt idx="165">
                  <c:v>40633</c:v>
                </c:pt>
                <c:pt idx="166">
                  <c:v>40602</c:v>
                </c:pt>
                <c:pt idx="167">
                  <c:v>40574</c:v>
                </c:pt>
                <c:pt idx="168">
                  <c:v>40543</c:v>
                </c:pt>
                <c:pt idx="169">
                  <c:v>40512</c:v>
                </c:pt>
                <c:pt idx="170">
                  <c:v>40480</c:v>
                </c:pt>
                <c:pt idx="171">
                  <c:v>40451</c:v>
                </c:pt>
                <c:pt idx="172">
                  <c:v>40421</c:v>
                </c:pt>
                <c:pt idx="173">
                  <c:v>40389</c:v>
                </c:pt>
                <c:pt idx="174">
                  <c:v>40359</c:v>
                </c:pt>
                <c:pt idx="175">
                  <c:v>40329</c:v>
                </c:pt>
                <c:pt idx="176">
                  <c:v>40298</c:v>
                </c:pt>
                <c:pt idx="177">
                  <c:v>40268</c:v>
                </c:pt>
                <c:pt idx="178">
                  <c:v>40235</c:v>
                </c:pt>
                <c:pt idx="179">
                  <c:v>40207</c:v>
                </c:pt>
                <c:pt idx="180">
                  <c:v>40178</c:v>
                </c:pt>
                <c:pt idx="181">
                  <c:v>40147</c:v>
                </c:pt>
                <c:pt idx="182">
                  <c:v>40116</c:v>
                </c:pt>
                <c:pt idx="183">
                  <c:v>40086</c:v>
                </c:pt>
                <c:pt idx="184">
                  <c:v>40056</c:v>
                </c:pt>
                <c:pt idx="185">
                  <c:v>40025</c:v>
                </c:pt>
                <c:pt idx="186">
                  <c:v>39994</c:v>
                </c:pt>
                <c:pt idx="187">
                  <c:v>39962</c:v>
                </c:pt>
                <c:pt idx="188">
                  <c:v>39933</c:v>
                </c:pt>
                <c:pt idx="189">
                  <c:v>39903</c:v>
                </c:pt>
                <c:pt idx="190">
                  <c:v>39871</c:v>
                </c:pt>
                <c:pt idx="191">
                  <c:v>39843</c:v>
                </c:pt>
                <c:pt idx="192">
                  <c:v>39813</c:v>
                </c:pt>
                <c:pt idx="193">
                  <c:v>39780</c:v>
                </c:pt>
                <c:pt idx="194">
                  <c:v>39752</c:v>
                </c:pt>
                <c:pt idx="195">
                  <c:v>39721</c:v>
                </c:pt>
                <c:pt idx="196">
                  <c:v>39689</c:v>
                </c:pt>
                <c:pt idx="197">
                  <c:v>39660</c:v>
                </c:pt>
                <c:pt idx="198">
                  <c:v>39629</c:v>
                </c:pt>
                <c:pt idx="199">
                  <c:v>39598</c:v>
                </c:pt>
                <c:pt idx="200">
                  <c:v>39568</c:v>
                </c:pt>
                <c:pt idx="201">
                  <c:v>39538</c:v>
                </c:pt>
                <c:pt idx="202">
                  <c:v>39507</c:v>
                </c:pt>
                <c:pt idx="203">
                  <c:v>39478</c:v>
                </c:pt>
                <c:pt idx="204">
                  <c:v>39447</c:v>
                </c:pt>
                <c:pt idx="205">
                  <c:v>39416</c:v>
                </c:pt>
                <c:pt idx="206">
                  <c:v>39386</c:v>
                </c:pt>
                <c:pt idx="207">
                  <c:v>39353</c:v>
                </c:pt>
                <c:pt idx="208">
                  <c:v>39325</c:v>
                </c:pt>
                <c:pt idx="209">
                  <c:v>39294</c:v>
                </c:pt>
                <c:pt idx="210">
                  <c:v>39262</c:v>
                </c:pt>
                <c:pt idx="211">
                  <c:v>39233</c:v>
                </c:pt>
                <c:pt idx="212">
                  <c:v>39202</c:v>
                </c:pt>
                <c:pt idx="213">
                  <c:v>39171</c:v>
                </c:pt>
                <c:pt idx="214">
                  <c:v>39141</c:v>
                </c:pt>
                <c:pt idx="215">
                  <c:v>39113</c:v>
                </c:pt>
                <c:pt idx="216">
                  <c:v>39080</c:v>
                </c:pt>
                <c:pt idx="217">
                  <c:v>39051</c:v>
                </c:pt>
                <c:pt idx="218">
                  <c:v>39021</c:v>
                </c:pt>
                <c:pt idx="219">
                  <c:v>38989</c:v>
                </c:pt>
                <c:pt idx="220">
                  <c:v>38960</c:v>
                </c:pt>
                <c:pt idx="221">
                  <c:v>38929</c:v>
                </c:pt>
                <c:pt idx="222">
                  <c:v>38898</c:v>
                </c:pt>
                <c:pt idx="223">
                  <c:v>38868</c:v>
                </c:pt>
                <c:pt idx="224">
                  <c:v>38835</c:v>
                </c:pt>
                <c:pt idx="225">
                  <c:v>38807</c:v>
                </c:pt>
                <c:pt idx="226">
                  <c:v>38776</c:v>
                </c:pt>
                <c:pt idx="227">
                  <c:v>38748</c:v>
                </c:pt>
                <c:pt idx="228">
                  <c:v>38716</c:v>
                </c:pt>
                <c:pt idx="229">
                  <c:v>38686</c:v>
                </c:pt>
                <c:pt idx="230">
                  <c:v>38656</c:v>
                </c:pt>
                <c:pt idx="231">
                  <c:v>38625</c:v>
                </c:pt>
                <c:pt idx="232">
                  <c:v>38595</c:v>
                </c:pt>
                <c:pt idx="233">
                  <c:v>38562</c:v>
                </c:pt>
                <c:pt idx="234">
                  <c:v>38533</c:v>
                </c:pt>
                <c:pt idx="235">
                  <c:v>38503</c:v>
                </c:pt>
                <c:pt idx="236">
                  <c:v>38471</c:v>
                </c:pt>
                <c:pt idx="237">
                  <c:v>38442</c:v>
                </c:pt>
                <c:pt idx="238">
                  <c:v>38411</c:v>
                </c:pt>
                <c:pt idx="239">
                  <c:v>38383</c:v>
                </c:pt>
                <c:pt idx="240">
                  <c:v>38352</c:v>
                </c:pt>
                <c:pt idx="241">
                  <c:v>38321</c:v>
                </c:pt>
                <c:pt idx="242">
                  <c:v>38289</c:v>
                </c:pt>
                <c:pt idx="243">
                  <c:v>38260</c:v>
                </c:pt>
                <c:pt idx="244">
                  <c:v>38230</c:v>
                </c:pt>
                <c:pt idx="245">
                  <c:v>38198</c:v>
                </c:pt>
                <c:pt idx="246">
                  <c:v>38168</c:v>
                </c:pt>
                <c:pt idx="247">
                  <c:v>38138</c:v>
                </c:pt>
                <c:pt idx="248">
                  <c:v>38107</c:v>
                </c:pt>
                <c:pt idx="249">
                  <c:v>38077</c:v>
                </c:pt>
                <c:pt idx="250">
                  <c:v>38044</c:v>
                </c:pt>
                <c:pt idx="251">
                  <c:v>38016</c:v>
                </c:pt>
                <c:pt idx="252">
                  <c:v>37986</c:v>
                </c:pt>
              </c:numCache>
            </c:numRef>
          </c:cat>
          <c:val>
            <c:numRef>
              <c:f>[CMF_Deck_Charts.xlsx]Sheet6!$D$3:$D$255</c:f>
              <c:numCache>
                <c:formatCode>0.00%</c:formatCode>
                <c:ptCount val="253"/>
                <c:pt idx="0">
                  <c:v>4.5690000000000001E-2</c:v>
                </c:pt>
                <c:pt idx="1">
                  <c:v>4.1685E-2</c:v>
                </c:pt>
                <c:pt idx="2">
                  <c:v>4.2844E-2</c:v>
                </c:pt>
                <c:pt idx="3">
                  <c:v>3.7809000000000002E-2</c:v>
                </c:pt>
                <c:pt idx="4">
                  <c:v>3.9033999999999999E-2</c:v>
                </c:pt>
                <c:pt idx="5">
                  <c:v>4.0296000000000005E-2</c:v>
                </c:pt>
                <c:pt idx="6">
                  <c:v>4.3961E-2</c:v>
                </c:pt>
                <c:pt idx="7">
                  <c:v>4.4984999999999997E-2</c:v>
                </c:pt>
                <c:pt idx="8">
                  <c:v>4.6797999999999999E-2</c:v>
                </c:pt>
                <c:pt idx="9">
                  <c:v>4.2003000000000006E-2</c:v>
                </c:pt>
                <c:pt idx="10">
                  <c:v>4.2502000000000005E-2</c:v>
                </c:pt>
                <c:pt idx="11">
                  <c:v>3.9123999999999999E-2</c:v>
                </c:pt>
                <c:pt idx="12">
                  <c:v>3.8790999999999999E-2</c:v>
                </c:pt>
                <c:pt idx="13">
                  <c:v>4.3263999999999997E-2</c:v>
                </c:pt>
                <c:pt idx="14">
                  <c:v>4.9306999999999997E-2</c:v>
                </c:pt>
                <c:pt idx="15">
                  <c:v>4.5711000000000002E-2</c:v>
                </c:pt>
                <c:pt idx="16">
                  <c:v>4.1081000000000006E-2</c:v>
                </c:pt>
                <c:pt idx="17">
                  <c:v>3.9587999999999998E-2</c:v>
                </c:pt>
                <c:pt idx="18">
                  <c:v>3.8366999999999998E-2</c:v>
                </c:pt>
                <c:pt idx="19">
                  <c:v>3.6426E-2</c:v>
                </c:pt>
                <c:pt idx="20">
                  <c:v>3.422E-2</c:v>
                </c:pt>
                <c:pt idx="21">
                  <c:v>3.4675999999999998E-2</c:v>
                </c:pt>
                <c:pt idx="22">
                  <c:v>3.9199999999999999E-2</c:v>
                </c:pt>
                <c:pt idx="23">
                  <c:v>3.5068999999999996E-2</c:v>
                </c:pt>
                <c:pt idx="24">
                  <c:v>3.8747999999999998E-2</c:v>
                </c:pt>
                <c:pt idx="25">
                  <c:v>3.6054000000000003E-2</c:v>
                </c:pt>
                <c:pt idx="26">
                  <c:v>4.0477999999999993E-2</c:v>
                </c:pt>
                <c:pt idx="27">
                  <c:v>3.8286000000000001E-2</c:v>
                </c:pt>
                <c:pt idx="28">
                  <c:v>3.1926000000000003E-2</c:v>
                </c:pt>
                <c:pt idx="29">
                  <c:v>2.6486999999999997E-2</c:v>
                </c:pt>
                <c:pt idx="30">
                  <c:v>3.0129000000000003E-2</c:v>
                </c:pt>
                <c:pt idx="31">
                  <c:v>2.8441000000000001E-2</c:v>
                </c:pt>
                <c:pt idx="32">
                  <c:v>2.9336000000000001E-2</c:v>
                </c:pt>
                <c:pt idx="33">
                  <c:v>2.3380000000000001E-2</c:v>
                </c:pt>
                <c:pt idx="34">
                  <c:v>1.8249999999999999E-2</c:v>
                </c:pt>
                <c:pt idx="35">
                  <c:v>1.7766999999999998E-2</c:v>
                </c:pt>
                <c:pt idx="36">
                  <c:v>1.5101E-2</c:v>
                </c:pt>
                <c:pt idx="37">
                  <c:v>1.4442999999999999E-2</c:v>
                </c:pt>
                <c:pt idx="38">
                  <c:v>1.5521E-2</c:v>
                </c:pt>
                <c:pt idx="39">
                  <c:v>1.4873000000000001E-2</c:v>
                </c:pt>
                <c:pt idx="40">
                  <c:v>1.3087999999999999E-2</c:v>
                </c:pt>
                <c:pt idx="41">
                  <c:v>1.2222999999999999E-2</c:v>
                </c:pt>
                <c:pt idx="42">
                  <c:v>1.468E-2</c:v>
                </c:pt>
                <c:pt idx="43">
                  <c:v>1.5942999999999999E-2</c:v>
                </c:pt>
                <c:pt idx="44">
                  <c:v>1.6258999999999999E-2</c:v>
                </c:pt>
                <c:pt idx="45">
                  <c:v>1.7403999999999999E-2</c:v>
                </c:pt>
                <c:pt idx="46">
                  <c:v>1.4049000000000001E-2</c:v>
                </c:pt>
                <c:pt idx="47">
                  <c:v>1.0655E-2</c:v>
                </c:pt>
                <c:pt idx="48">
                  <c:v>9.1319999999999995E-3</c:v>
                </c:pt>
                <c:pt idx="49">
                  <c:v>8.3890000000000006E-3</c:v>
                </c:pt>
                <c:pt idx="50">
                  <c:v>8.737E-3</c:v>
                </c:pt>
                <c:pt idx="51">
                  <c:v>6.8400000000000006E-3</c:v>
                </c:pt>
                <c:pt idx="52">
                  <c:v>7.0479999999999996E-3</c:v>
                </c:pt>
                <c:pt idx="53">
                  <c:v>5.2820000000000002E-3</c:v>
                </c:pt>
                <c:pt idx="54">
                  <c:v>6.561E-3</c:v>
                </c:pt>
                <c:pt idx="55">
                  <c:v>6.5259999999999997E-3</c:v>
                </c:pt>
                <c:pt idx="56">
                  <c:v>6.3929999999999994E-3</c:v>
                </c:pt>
                <c:pt idx="57">
                  <c:v>6.6949999999999996E-3</c:v>
                </c:pt>
                <c:pt idx="58">
                  <c:v>1.1486000000000001E-2</c:v>
                </c:pt>
                <c:pt idx="59">
                  <c:v>1.5068E-2</c:v>
                </c:pt>
                <c:pt idx="60">
                  <c:v>1.9175000000000001E-2</c:v>
                </c:pt>
                <c:pt idx="61">
                  <c:v>1.7757999999999999E-2</c:v>
                </c:pt>
                <c:pt idx="62">
                  <c:v>1.6910000000000001E-2</c:v>
                </c:pt>
                <c:pt idx="63">
                  <c:v>1.6646000000000001E-2</c:v>
                </c:pt>
                <c:pt idx="64">
                  <c:v>1.4961E-2</c:v>
                </c:pt>
                <c:pt idx="65">
                  <c:v>2.0144000000000002E-2</c:v>
                </c:pt>
                <c:pt idx="66">
                  <c:v>2.0050999999999999E-2</c:v>
                </c:pt>
                <c:pt idx="67">
                  <c:v>2.1246000000000001E-2</c:v>
                </c:pt>
                <c:pt idx="68">
                  <c:v>2.5017999999999999E-2</c:v>
                </c:pt>
                <c:pt idx="69">
                  <c:v>2.4049999999999998E-2</c:v>
                </c:pt>
                <c:pt idx="70">
                  <c:v>2.7149999999999997E-2</c:v>
                </c:pt>
                <c:pt idx="71">
                  <c:v>2.6293E-2</c:v>
                </c:pt>
                <c:pt idx="72">
                  <c:v>2.6842000000000001E-2</c:v>
                </c:pt>
                <c:pt idx="73">
                  <c:v>2.9878999999999999E-2</c:v>
                </c:pt>
                <c:pt idx="74">
                  <c:v>3.1434999999999998E-2</c:v>
                </c:pt>
                <c:pt idx="75">
                  <c:v>3.0612E-2</c:v>
                </c:pt>
                <c:pt idx="76">
                  <c:v>2.8603999999999997E-2</c:v>
                </c:pt>
                <c:pt idx="77">
                  <c:v>2.9597999999999999E-2</c:v>
                </c:pt>
                <c:pt idx="78">
                  <c:v>2.8601000000000001E-2</c:v>
                </c:pt>
                <c:pt idx="79">
                  <c:v>2.8586E-2</c:v>
                </c:pt>
                <c:pt idx="80">
                  <c:v>2.9531000000000002E-2</c:v>
                </c:pt>
                <c:pt idx="81">
                  <c:v>2.7389E-2</c:v>
                </c:pt>
                <c:pt idx="82">
                  <c:v>2.8605999999999999E-2</c:v>
                </c:pt>
                <c:pt idx="83">
                  <c:v>2.7050000000000001E-2</c:v>
                </c:pt>
                <c:pt idx="84">
                  <c:v>2.4054000000000002E-2</c:v>
                </c:pt>
                <c:pt idx="85">
                  <c:v>2.4097E-2</c:v>
                </c:pt>
                <c:pt idx="86">
                  <c:v>2.3793000000000002E-2</c:v>
                </c:pt>
                <c:pt idx="87">
                  <c:v>2.3336000000000003E-2</c:v>
                </c:pt>
                <c:pt idx="88">
                  <c:v>2.1170000000000001E-2</c:v>
                </c:pt>
                <c:pt idx="89">
                  <c:v>2.2942000000000001E-2</c:v>
                </c:pt>
                <c:pt idx="90">
                  <c:v>2.3037000000000002E-2</c:v>
                </c:pt>
                <c:pt idx="91">
                  <c:v>2.2027999999999999E-2</c:v>
                </c:pt>
                <c:pt idx="92">
                  <c:v>2.2801999999999999E-2</c:v>
                </c:pt>
                <c:pt idx="93">
                  <c:v>2.3873999999999999E-2</c:v>
                </c:pt>
                <c:pt idx="94">
                  <c:v>2.3899E-2</c:v>
                </c:pt>
                <c:pt idx="95">
                  <c:v>2.4531000000000001E-2</c:v>
                </c:pt>
                <c:pt idx="96">
                  <c:v>2.4443000000000003E-2</c:v>
                </c:pt>
                <c:pt idx="97">
                  <c:v>2.3809E-2</c:v>
                </c:pt>
                <c:pt idx="98">
                  <c:v>1.8255E-2</c:v>
                </c:pt>
                <c:pt idx="99">
                  <c:v>1.5944E-2</c:v>
                </c:pt>
                <c:pt idx="100">
                  <c:v>1.5800000000000002E-2</c:v>
                </c:pt>
                <c:pt idx="101">
                  <c:v>1.4531000000000001E-2</c:v>
                </c:pt>
                <c:pt idx="102">
                  <c:v>1.4697E-2</c:v>
                </c:pt>
                <c:pt idx="103">
                  <c:v>1.8458000000000002E-2</c:v>
                </c:pt>
                <c:pt idx="104">
                  <c:v>1.8332999999999999E-2</c:v>
                </c:pt>
                <c:pt idx="105">
                  <c:v>1.7686999999999998E-2</c:v>
                </c:pt>
                <c:pt idx="106">
                  <c:v>1.7346999999999998E-2</c:v>
                </c:pt>
                <c:pt idx="107">
                  <c:v>1.9209E-2</c:v>
                </c:pt>
                <c:pt idx="108">
                  <c:v>2.2694000000000002E-2</c:v>
                </c:pt>
                <c:pt idx="109">
                  <c:v>2.206E-2</c:v>
                </c:pt>
                <c:pt idx="110">
                  <c:v>2.1421000000000003E-2</c:v>
                </c:pt>
                <c:pt idx="111">
                  <c:v>2.0368000000000001E-2</c:v>
                </c:pt>
                <c:pt idx="112">
                  <c:v>2.2179000000000001E-2</c:v>
                </c:pt>
                <c:pt idx="113">
                  <c:v>2.1801000000000001E-2</c:v>
                </c:pt>
                <c:pt idx="114">
                  <c:v>2.3531E-2</c:v>
                </c:pt>
                <c:pt idx="115">
                  <c:v>2.1214E-2</c:v>
                </c:pt>
                <c:pt idx="116">
                  <c:v>2.0316999999999998E-2</c:v>
                </c:pt>
                <c:pt idx="117">
                  <c:v>1.9231000000000002E-2</c:v>
                </c:pt>
                <c:pt idx="118">
                  <c:v>1.993E-2</c:v>
                </c:pt>
                <c:pt idx="119">
                  <c:v>1.6407000000000001E-2</c:v>
                </c:pt>
                <c:pt idx="120">
                  <c:v>2.1711999999999999E-2</c:v>
                </c:pt>
                <c:pt idx="121">
                  <c:v>2.1640000000000003E-2</c:v>
                </c:pt>
                <c:pt idx="122">
                  <c:v>2.3353000000000002E-2</c:v>
                </c:pt>
                <c:pt idx="123">
                  <c:v>2.4888E-2</c:v>
                </c:pt>
                <c:pt idx="124">
                  <c:v>2.3431E-2</c:v>
                </c:pt>
                <c:pt idx="125">
                  <c:v>2.5578E-2</c:v>
                </c:pt>
                <c:pt idx="126">
                  <c:v>2.5304000000000004E-2</c:v>
                </c:pt>
                <c:pt idx="127">
                  <c:v>2.4759000000000003E-2</c:v>
                </c:pt>
                <c:pt idx="128">
                  <c:v>2.6459E-2</c:v>
                </c:pt>
                <c:pt idx="129">
                  <c:v>2.7179999999999999E-2</c:v>
                </c:pt>
                <c:pt idx="130">
                  <c:v>2.6476000000000003E-2</c:v>
                </c:pt>
                <c:pt idx="131">
                  <c:v>2.6440000000000002E-2</c:v>
                </c:pt>
                <c:pt idx="132">
                  <c:v>3.0282E-2</c:v>
                </c:pt>
                <c:pt idx="133">
                  <c:v>2.7445000000000001E-2</c:v>
                </c:pt>
                <c:pt idx="134">
                  <c:v>2.5541999999999999E-2</c:v>
                </c:pt>
                <c:pt idx="135">
                  <c:v>2.6099999999999998E-2</c:v>
                </c:pt>
                <c:pt idx="136">
                  <c:v>2.7838999999999999E-2</c:v>
                </c:pt>
                <c:pt idx="137">
                  <c:v>2.5762E-2</c:v>
                </c:pt>
                <c:pt idx="138">
                  <c:v>2.4857000000000001E-2</c:v>
                </c:pt>
                <c:pt idx="139">
                  <c:v>2.1282000000000002E-2</c:v>
                </c:pt>
                <c:pt idx="140">
                  <c:v>1.6716999999999999E-2</c:v>
                </c:pt>
                <c:pt idx="141">
                  <c:v>1.8485999999999999E-2</c:v>
                </c:pt>
                <c:pt idx="142">
                  <c:v>1.8755999999999998E-2</c:v>
                </c:pt>
                <c:pt idx="143">
                  <c:v>1.9849000000000002E-2</c:v>
                </c:pt>
                <c:pt idx="144">
                  <c:v>1.7573999999999999E-2</c:v>
                </c:pt>
                <c:pt idx="145">
                  <c:v>1.6156E-2</c:v>
                </c:pt>
                <c:pt idx="146">
                  <c:v>1.6900999999999999E-2</c:v>
                </c:pt>
                <c:pt idx="147">
                  <c:v>1.6334999999999999E-2</c:v>
                </c:pt>
                <c:pt idx="148">
                  <c:v>1.5484E-2</c:v>
                </c:pt>
                <c:pt idx="149">
                  <c:v>1.4678999999999999E-2</c:v>
                </c:pt>
                <c:pt idx="150">
                  <c:v>1.6449000000000002E-2</c:v>
                </c:pt>
                <c:pt idx="151">
                  <c:v>1.5578000000000002E-2</c:v>
                </c:pt>
                <c:pt idx="152">
                  <c:v>1.9137000000000001E-2</c:v>
                </c:pt>
                <c:pt idx="153">
                  <c:v>2.2088E-2</c:v>
                </c:pt>
                <c:pt idx="154">
                  <c:v>1.9705E-2</c:v>
                </c:pt>
                <c:pt idx="155">
                  <c:v>1.7971000000000001E-2</c:v>
                </c:pt>
                <c:pt idx="156">
                  <c:v>1.8762000000000001E-2</c:v>
                </c:pt>
                <c:pt idx="157">
                  <c:v>2.068E-2</c:v>
                </c:pt>
                <c:pt idx="158">
                  <c:v>2.1133000000000002E-2</c:v>
                </c:pt>
                <c:pt idx="159">
                  <c:v>1.9154000000000001E-2</c:v>
                </c:pt>
                <c:pt idx="160">
                  <c:v>2.2233999999999997E-2</c:v>
                </c:pt>
                <c:pt idx="161">
                  <c:v>2.7961E-2</c:v>
                </c:pt>
                <c:pt idx="162">
                  <c:v>3.1600000000000003E-2</c:v>
                </c:pt>
                <c:pt idx="163">
                  <c:v>3.0607000000000002E-2</c:v>
                </c:pt>
                <c:pt idx="164">
                  <c:v>3.2863000000000003E-2</c:v>
                </c:pt>
                <c:pt idx="165">
                  <c:v>3.4702999999999998E-2</c:v>
                </c:pt>
                <c:pt idx="166">
                  <c:v>3.4271999999999997E-2</c:v>
                </c:pt>
                <c:pt idx="167">
                  <c:v>3.3703999999999998E-2</c:v>
                </c:pt>
                <c:pt idx="168">
                  <c:v>3.2934999999999999E-2</c:v>
                </c:pt>
                <c:pt idx="169">
                  <c:v>2.7968000000000003E-2</c:v>
                </c:pt>
                <c:pt idx="170">
                  <c:v>2.5992999999999999E-2</c:v>
                </c:pt>
                <c:pt idx="171">
                  <c:v>2.5097999999999999E-2</c:v>
                </c:pt>
                <c:pt idx="172">
                  <c:v>2.4683E-2</c:v>
                </c:pt>
                <c:pt idx="173">
                  <c:v>2.9051999999999998E-2</c:v>
                </c:pt>
                <c:pt idx="174">
                  <c:v>2.9310999999999997E-2</c:v>
                </c:pt>
                <c:pt idx="175">
                  <c:v>3.2848000000000002E-2</c:v>
                </c:pt>
                <c:pt idx="176">
                  <c:v>3.6532000000000002E-2</c:v>
                </c:pt>
                <c:pt idx="177">
                  <c:v>3.8256999999999999E-2</c:v>
                </c:pt>
                <c:pt idx="178">
                  <c:v>3.6116999999999996E-2</c:v>
                </c:pt>
                <c:pt idx="179">
                  <c:v>3.5844000000000001E-2</c:v>
                </c:pt>
                <c:pt idx="180">
                  <c:v>3.8367999999999999E-2</c:v>
                </c:pt>
                <c:pt idx="181">
                  <c:v>3.1977999999999999E-2</c:v>
                </c:pt>
                <c:pt idx="182">
                  <c:v>3.3827999999999997E-2</c:v>
                </c:pt>
                <c:pt idx="183">
                  <c:v>3.3052999999999999E-2</c:v>
                </c:pt>
                <c:pt idx="184">
                  <c:v>3.3974999999999998E-2</c:v>
                </c:pt>
                <c:pt idx="185">
                  <c:v>3.4796000000000001E-2</c:v>
                </c:pt>
                <c:pt idx="186">
                  <c:v>3.5325999999999996E-2</c:v>
                </c:pt>
                <c:pt idx="187">
                  <c:v>3.4594E-2</c:v>
                </c:pt>
                <c:pt idx="188">
                  <c:v>3.1186999999999999E-2</c:v>
                </c:pt>
                <c:pt idx="189">
                  <c:v>2.6629E-2</c:v>
                </c:pt>
                <c:pt idx="190">
                  <c:v>3.0131000000000002E-2</c:v>
                </c:pt>
                <c:pt idx="191">
                  <c:v>2.8403000000000001E-2</c:v>
                </c:pt>
                <c:pt idx="192">
                  <c:v>2.2123E-2</c:v>
                </c:pt>
                <c:pt idx="193">
                  <c:v>2.92E-2</c:v>
                </c:pt>
                <c:pt idx="194">
                  <c:v>3.9529999999999996E-2</c:v>
                </c:pt>
                <c:pt idx="195">
                  <c:v>3.8233999999999997E-2</c:v>
                </c:pt>
                <c:pt idx="196">
                  <c:v>3.8115999999999997E-2</c:v>
                </c:pt>
                <c:pt idx="197">
                  <c:v>3.9462000000000004E-2</c:v>
                </c:pt>
                <c:pt idx="198">
                  <c:v>3.9689999999999996E-2</c:v>
                </c:pt>
                <c:pt idx="199">
                  <c:v>4.0594999999999999E-2</c:v>
                </c:pt>
                <c:pt idx="200">
                  <c:v>3.7279E-2</c:v>
                </c:pt>
                <c:pt idx="201">
                  <c:v>3.4096000000000001E-2</c:v>
                </c:pt>
                <c:pt idx="202">
                  <c:v>3.5091999999999998E-2</c:v>
                </c:pt>
                <c:pt idx="203">
                  <c:v>3.5931000000000005E-2</c:v>
                </c:pt>
                <c:pt idx="204">
                  <c:v>4.0232000000000004E-2</c:v>
                </c:pt>
                <c:pt idx="205">
                  <c:v>3.9378999999999997E-2</c:v>
                </c:pt>
                <c:pt idx="206">
                  <c:v>4.4707999999999998E-2</c:v>
                </c:pt>
                <c:pt idx="207">
                  <c:v>4.5865000000000003E-2</c:v>
                </c:pt>
                <c:pt idx="208">
                  <c:v>4.5292000000000006E-2</c:v>
                </c:pt>
                <c:pt idx="209">
                  <c:v>4.7388000000000007E-2</c:v>
                </c:pt>
                <c:pt idx="210">
                  <c:v>5.0243999999999997E-2</c:v>
                </c:pt>
                <c:pt idx="211">
                  <c:v>4.8878999999999999E-2</c:v>
                </c:pt>
                <c:pt idx="212">
                  <c:v>4.6222000000000006E-2</c:v>
                </c:pt>
                <c:pt idx="213">
                  <c:v>4.6443000000000005E-2</c:v>
                </c:pt>
                <c:pt idx="214">
                  <c:v>4.5656999999999996E-2</c:v>
                </c:pt>
                <c:pt idx="215">
                  <c:v>4.8079999999999998E-2</c:v>
                </c:pt>
                <c:pt idx="216">
                  <c:v>4.7022000000000001E-2</c:v>
                </c:pt>
                <c:pt idx="217">
                  <c:v>4.4581000000000003E-2</c:v>
                </c:pt>
                <c:pt idx="218">
                  <c:v>4.5980999999999994E-2</c:v>
                </c:pt>
                <c:pt idx="219">
                  <c:v>4.6276000000000005E-2</c:v>
                </c:pt>
                <c:pt idx="220">
                  <c:v>4.7257999999999994E-2</c:v>
                </c:pt>
                <c:pt idx="221">
                  <c:v>4.9793999999999998E-2</c:v>
                </c:pt>
                <c:pt idx="222">
                  <c:v>5.1364E-2</c:v>
                </c:pt>
                <c:pt idx="223">
                  <c:v>5.1185999999999995E-2</c:v>
                </c:pt>
                <c:pt idx="224">
                  <c:v>5.0505000000000001E-2</c:v>
                </c:pt>
                <c:pt idx="225">
                  <c:v>4.8472000000000001E-2</c:v>
                </c:pt>
                <c:pt idx="226">
                  <c:v>4.5510000000000002E-2</c:v>
                </c:pt>
                <c:pt idx="227">
                  <c:v>4.5151999999999998E-2</c:v>
                </c:pt>
                <c:pt idx="228">
                  <c:v>4.3910999999999999E-2</c:v>
                </c:pt>
                <c:pt idx="229">
                  <c:v>4.4839999999999998E-2</c:v>
                </c:pt>
                <c:pt idx="230">
                  <c:v>4.5506000000000005E-2</c:v>
                </c:pt>
                <c:pt idx="231">
                  <c:v>4.3240000000000001E-2</c:v>
                </c:pt>
                <c:pt idx="232">
                  <c:v>4.0136999999999999E-2</c:v>
                </c:pt>
                <c:pt idx="233">
                  <c:v>4.2759999999999999E-2</c:v>
                </c:pt>
                <c:pt idx="234">
                  <c:v>3.9129999999999998E-2</c:v>
                </c:pt>
                <c:pt idx="235">
                  <c:v>3.9809999999999998E-2</c:v>
                </c:pt>
                <c:pt idx="236">
                  <c:v>4.1976000000000006E-2</c:v>
                </c:pt>
                <c:pt idx="237">
                  <c:v>4.4814999999999994E-2</c:v>
                </c:pt>
                <c:pt idx="238">
                  <c:v>4.3765999999999999E-2</c:v>
                </c:pt>
                <c:pt idx="239">
                  <c:v>4.1280000000000004E-2</c:v>
                </c:pt>
                <c:pt idx="240">
                  <c:v>4.2182000000000004E-2</c:v>
                </c:pt>
                <c:pt idx="241">
                  <c:v>4.3491999999999996E-2</c:v>
                </c:pt>
                <c:pt idx="242">
                  <c:v>4.0235E-2</c:v>
                </c:pt>
                <c:pt idx="243">
                  <c:v>4.1193999999999995E-2</c:v>
                </c:pt>
                <c:pt idx="244">
                  <c:v>4.1166999999999995E-2</c:v>
                </c:pt>
                <c:pt idx="245">
                  <c:v>4.4747000000000002E-2</c:v>
                </c:pt>
                <c:pt idx="246">
                  <c:v>4.5805999999999993E-2</c:v>
                </c:pt>
                <c:pt idx="247">
                  <c:v>4.6467999999999995E-2</c:v>
                </c:pt>
                <c:pt idx="248">
                  <c:v>4.5053000000000003E-2</c:v>
                </c:pt>
                <c:pt idx="249">
                  <c:v>3.8348E-2</c:v>
                </c:pt>
                <c:pt idx="250">
                  <c:v>3.9710999999999996E-2</c:v>
                </c:pt>
                <c:pt idx="251">
                  <c:v>4.1319000000000002E-2</c:v>
                </c:pt>
                <c:pt idx="252">
                  <c:v>4.2455E-2</c:v>
                </c:pt>
              </c:numCache>
            </c:numRef>
          </c:val>
          <c:smooth val="0"/>
          <c:extLst>
            <c:ext xmlns:c16="http://schemas.microsoft.com/office/drawing/2014/chart" uri="{C3380CC4-5D6E-409C-BE32-E72D297353CC}">
              <c16:uniqueId val="{00000000-EDDF-4049-9301-3DD6DCC10C06}"/>
            </c:ext>
          </c:extLst>
        </c:ser>
        <c:ser>
          <c:idx val="1"/>
          <c:order val="1"/>
          <c:tx>
            <c:strRef>
              <c:f>[CMF_Deck_Charts.xlsx]Sheet6!$I$2</c:f>
              <c:strCache>
                <c:ptCount val="1"/>
                <c:pt idx="0">
                  <c:v>Real Rate</c:v>
                </c:pt>
              </c:strCache>
            </c:strRef>
          </c:tx>
          <c:spPr>
            <a:ln w="28575" cap="rnd">
              <a:solidFill>
                <a:schemeClr val="accent3"/>
              </a:solidFill>
              <a:round/>
            </a:ln>
            <a:effectLst/>
          </c:spPr>
          <c:marker>
            <c:symbol val="none"/>
          </c:marker>
          <c:cat>
            <c:numRef>
              <c:f>[CMF_Deck_Charts.xlsx]Sheet6!$B$3:$B$255</c:f>
              <c:numCache>
                <c:formatCode>m/d/yyyy</c:formatCode>
                <c:ptCount val="253"/>
                <c:pt idx="0">
                  <c:v>45657</c:v>
                </c:pt>
                <c:pt idx="1">
                  <c:v>45625</c:v>
                </c:pt>
                <c:pt idx="2">
                  <c:v>45596</c:v>
                </c:pt>
                <c:pt idx="3">
                  <c:v>45565</c:v>
                </c:pt>
                <c:pt idx="4">
                  <c:v>45534</c:v>
                </c:pt>
                <c:pt idx="5">
                  <c:v>45504</c:v>
                </c:pt>
                <c:pt idx="6">
                  <c:v>45471</c:v>
                </c:pt>
                <c:pt idx="7">
                  <c:v>45443</c:v>
                </c:pt>
                <c:pt idx="8">
                  <c:v>45412</c:v>
                </c:pt>
                <c:pt idx="9">
                  <c:v>45380</c:v>
                </c:pt>
                <c:pt idx="10">
                  <c:v>45351</c:v>
                </c:pt>
                <c:pt idx="11">
                  <c:v>45322</c:v>
                </c:pt>
                <c:pt idx="12">
                  <c:v>45289</c:v>
                </c:pt>
                <c:pt idx="13">
                  <c:v>45260</c:v>
                </c:pt>
                <c:pt idx="14">
                  <c:v>45230</c:v>
                </c:pt>
                <c:pt idx="15">
                  <c:v>45198</c:v>
                </c:pt>
                <c:pt idx="16">
                  <c:v>45169</c:v>
                </c:pt>
                <c:pt idx="17">
                  <c:v>45138</c:v>
                </c:pt>
                <c:pt idx="18">
                  <c:v>45107</c:v>
                </c:pt>
                <c:pt idx="19">
                  <c:v>45077</c:v>
                </c:pt>
                <c:pt idx="20">
                  <c:v>45044</c:v>
                </c:pt>
                <c:pt idx="21">
                  <c:v>45016</c:v>
                </c:pt>
                <c:pt idx="22">
                  <c:v>44985</c:v>
                </c:pt>
                <c:pt idx="23">
                  <c:v>44957</c:v>
                </c:pt>
                <c:pt idx="24">
                  <c:v>44925</c:v>
                </c:pt>
                <c:pt idx="25">
                  <c:v>44895</c:v>
                </c:pt>
                <c:pt idx="26">
                  <c:v>44865</c:v>
                </c:pt>
                <c:pt idx="27">
                  <c:v>44834</c:v>
                </c:pt>
                <c:pt idx="28">
                  <c:v>44804</c:v>
                </c:pt>
                <c:pt idx="29">
                  <c:v>44771</c:v>
                </c:pt>
                <c:pt idx="30">
                  <c:v>44742</c:v>
                </c:pt>
                <c:pt idx="31">
                  <c:v>44712</c:v>
                </c:pt>
                <c:pt idx="32">
                  <c:v>44680</c:v>
                </c:pt>
                <c:pt idx="33">
                  <c:v>44651</c:v>
                </c:pt>
                <c:pt idx="34">
                  <c:v>44620</c:v>
                </c:pt>
                <c:pt idx="35">
                  <c:v>44592</c:v>
                </c:pt>
                <c:pt idx="36">
                  <c:v>44561</c:v>
                </c:pt>
                <c:pt idx="37">
                  <c:v>44530</c:v>
                </c:pt>
                <c:pt idx="38">
                  <c:v>44498</c:v>
                </c:pt>
                <c:pt idx="39">
                  <c:v>44469</c:v>
                </c:pt>
                <c:pt idx="40">
                  <c:v>44439</c:v>
                </c:pt>
                <c:pt idx="41">
                  <c:v>44407</c:v>
                </c:pt>
                <c:pt idx="42">
                  <c:v>44377</c:v>
                </c:pt>
                <c:pt idx="43">
                  <c:v>44347</c:v>
                </c:pt>
                <c:pt idx="44">
                  <c:v>44316</c:v>
                </c:pt>
                <c:pt idx="45">
                  <c:v>44286</c:v>
                </c:pt>
                <c:pt idx="46">
                  <c:v>44253</c:v>
                </c:pt>
                <c:pt idx="47">
                  <c:v>44225</c:v>
                </c:pt>
                <c:pt idx="48">
                  <c:v>44196</c:v>
                </c:pt>
                <c:pt idx="49">
                  <c:v>44165</c:v>
                </c:pt>
                <c:pt idx="50">
                  <c:v>44134</c:v>
                </c:pt>
                <c:pt idx="51">
                  <c:v>44104</c:v>
                </c:pt>
                <c:pt idx="52">
                  <c:v>44074</c:v>
                </c:pt>
                <c:pt idx="53">
                  <c:v>44043</c:v>
                </c:pt>
                <c:pt idx="54">
                  <c:v>44012</c:v>
                </c:pt>
                <c:pt idx="55">
                  <c:v>43980</c:v>
                </c:pt>
                <c:pt idx="56">
                  <c:v>43951</c:v>
                </c:pt>
                <c:pt idx="57">
                  <c:v>43921</c:v>
                </c:pt>
                <c:pt idx="58">
                  <c:v>43889</c:v>
                </c:pt>
                <c:pt idx="59">
                  <c:v>43861</c:v>
                </c:pt>
                <c:pt idx="60">
                  <c:v>43830</c:v>
                </c:pt>
                <c:pt idx="61">
                  <c:v>43798</c:v>
                </c:pt>
                <c:pt idx="62">
                  <c:v>43769</c:v>
                </c:pt>
                <c:pt idx="63">
                  <c:v>43738</c:v>
                </c:pt>
                <c:pt idx="64">
                  <c:v>43707</c:v>
                </c:pt>
                <c:pt idx="65">
                  <c:v>43677</c:v>
                </c:pt>
                <c:pt idx="66">
                  <c:v>43644</c:v>
                </c:pt>
                <c:pt idx="67">
                  <c:v>43616</c:v>
                </c:pt>
                <c:pt idx="68">
                  <c:v>43585</c:v>
                </c:pt>
                <c:pt idx="69">
                  <c:v>43553</c:v>
                </c:pt>
                <c:pt idx="70">
                  <c:v>43524</c:v>
                </c:pt>
                <c:pt idx="71">
                  <c:v>43496</c:v>
                </c:pt>
                <c:pt idx="72">
                  <c:v>43465</c:v>
                </c:pt>
                <c:pt idx="73">
                  <c:v>43434</c:v>
                </c:pt>
                <c:pt idx="74">
                  <c:v>43404</c:v>
                </c:pt>
                <c:pt idx="75">
                  <c:v>43371</c:v>
                </c:pt>
                <c:pt idx="76">
                  <c:v>43343</c:v>
                </c:pt>
                <c:pt idx="77">
                  <c:v>43312</c:v>
                </c:pt>
                <c:pt idx="78">
                  <c:v>43280</c:v>
                </c:pt>
                <c:pt idx="79">
                  <c:v>43251</c:v>
                </c:pt>
                <c:pt idx="80">
                  <c:v>43220</c:v>
                </c:pt>
                <c:pt idx="81">
                  <c:v>43189</c:v>
                </c:pt>
                <c:pt idx="82">
                  <c:v>43159</c:v>
                </c:pt>
                <c:pt idx="83">
                  <c:v>43131</c:v>
                </c:pt>
                <c:pt idx="84">
                  <c:v>43098</c:v>
                </c:pt>
                <c:pt idx="85">
                  <c:v>43069</c:v>
                </c:pt>
                <c:pt idx="86">
                  <c:v>43039</c:v>
                </c:pt>
                <c:pt idx="87">
                  <c:v>43007</c:v>
                </c:pt>
                <c:pt idx="88">
                  <c:v>42978</c:v>
                </c:pt>
                <c:pt idx="89">
                  <c:v>42947</c:v>
                </c:pt>
                <c:pt idx="90">
                  <c:v>42916</c:v>
                </c:pt>
                <c:pt idx="91">
                  <c:v>42886</c:v>
                </c:pt>
                <c:pt idx="92">
                  <c:v>42853</c:v>
                </c:pt>
                <c:pt idx="93">
                  <c:v>42825</c:v>
                </c:pt>
                <c:pt idx="94">
                  <c:v>42794</c:v>
                </c:pt>
                <c:pt idx="95">
                  <c:v>42766</c:v>
                </c:pt>
                <c:pt idx="96">
                  <c:v>42734</c:v>
                </c:pt>
                <c:pt idx="97">
                  <c:v>42704</c:v>
                </c:pt>
                <c:pt idx="98">
                  <c:v>42674</c:v>
                </c:pt>
                <c:pt idx="99">
                  <c:v>42643</c:v>
                </c:pt>
                <c:pt idx="100">
                  <c:v>42613</c:v>
                </c:pt>
                <c:pt idx="101">
                  <c:v>42580</c:v>
                </c:pt>
                <c:pt idx="102">
                  <c:v>42551</c:v>
                </c:pt>
                <c:pt idx="103">
                  <c:v>42521</c:v>
                </c:pt>
                <c:pt idx="104">
                  <c:v>42489</c:v>
                </c:pt>
                <c:pt idx="105">
                  <c:v>42460</c:v>
                </c:pt>
                <c:pt idx="106">
                  <c:v>42429</c:v>
                </c:pt>
                <c:pt idx="107">
                  <c:v>42398</c:v>
                </c:pt>
                <c:pt idx="108">
                  <c:v>42369</c:v>
                </c:pt>
                <c:pt idx="109">
                  <c:v>42338</c:v>
                </c:pt>
                <c:pt idx="110">
                  <c:v>42307</c:v>
                </c:pt>
                <c:pt idx="111">
                  <c:v>42277</c:v>
                </c:pt>
                <c:pt idx="112">
                  <c:v>42247</c:v>
                </c:pt>
                <c:pt idx="113">
                  <c:v>42216</c:v>
                </c:pt>
                <c:pt idx="114">
                  <c:v>42185</c:v>
                </c:pt>
                <c:pt idx="115">
                  <c:v>42153</c:v>
                </c:pt>
                <c:pt idx="116">
                  <c:v>42124</c:v>
                </c:pt>
                <c:pt idx="117">
                  <c:v>42094</c:v>
                </c:pt>
                <c:pt idx="118">
                  <c:v>42062</c:v>
                </c:pt>
                <c:pt idx="119">
                  <c:v>42034</c:v>
                </c:pt>
                <c:pt idx="120">
                  <c:v>42004</c:v>
                </c:pt>
                <c:pt idx="121">
                  <c:v>41971</c:v>
                </c:pt>
                <c:pt idx="122">
                  <c:v>41943</c:v>
                </c:pt>
                <c:pt idx="123">
                  <c:v>41912</c:v>
                </c:pt>
                <c:pt idx="124">
                  <c:v>41880</c:v>
                </c:pt>
                <c:pt idx="125">
                  <c:v>41851</c:v>
                </c:pt>
                <c:pt idx="126">
                  <c:v>41820</c:v>
                </c:pt>
                <c:pt idx="127">
                  <c:v>41789</c:v>
                </c:pt>
                <c:pt idx="128">
                  <c:v>41759</c:v>
                </c:pt>
                <c:pt idx="129">
                  <c:v>41729</c:v>
                </c:pt>
                <c:pt idx="130">
                  <c:v>41698</c:v>
                </c:pt>
                <c:pt idx="131">
                  <c:v>41670</c:v>
                </c:pt>
                <c:pt idx="132">
                  <c:v>41639</c:v>
                </c:pt>
                <c:pt idx="133">
                  <c:v>41607</c:v>
                </c:pt>
                <c:pt idx="134">
                  <c:v>41578</c:v>
                </c:pt>
                <c:pt idx="135">
                  <c:v>41547</c:v>
                </c:pt>
                <c:pt idx="136">
                  <c:v>41516</c:v>
                </c:pt>
                <c:pt idx="137">
                  <c:v>41486</c:v>
                </c:pt>
                <c:pt idx="138">
                  <c:v>41453</c:v>
                </c:pt>
                <c:pt idx="139">
                  <c:v>41425</c:v>
                </c:pt>
                <c:pt idx="140">
                  <c:v>41394</c:v>
                </c:pt>
                <c:pt idx="141">
                  <c:v>41362</c:v>
                </c:pt>
                <c:pt idx="142">
                  <c:v>41333</c:v>
                </c:pt>
                <c:pt idx="143">
                  <c:v>41305</c:v>
                </c:pt>
                <c:pt idx="144">
                  <c:v>41274</c:v>
                </c:pt>
                <c:pt idx="145">
                  <c:v>41243</c:v>
                </c:pt>
                <c:pt idx="146">
                  <c:v>41213</c:v>
                </c:pt>
                <c:pt idx="147">
                  <c:v>41180</c:v>
                </c:pt>
                <c:pt idx="148">
                  <c:v>41152</c:v>
                </c:pt>
                <c:pt idx="149">
                  <c:v>41121</c:v>
                </c:pt>
                <c:pt idx="150">
                  <c:v>41089</c:v>
                </c:pt>
                <c:pt idx="151">
                  <c:v>41060</c:v>
                </c:pt>
                <c:pt idx="152">
                  <c:v>41029</c:v>
                </c:pt>
                <c:pt idx="153">
                  <c:v>40998</c:v>
                </c:pt>
                <c:pt idx="154">
                  <c:v>40968</c:v>
                </c:pt>
                <c:pt idx="155">
                  <c:v>40939</c:v>
                </c:pt>
                <c:pt idx="156">
                  <c:v>40907</c:v>
                </c:pt>
                <c:pt idx="157">
                  <c:v>40877</c:v>
                </c:pt>
                <c:pt idx="158">
                  <c:v>40847</c:v>
                </c:pt>
                <c:pt idx="159">
                  <c:v>40816</c:v>
                </c:pt>
                <c:pt idx="160">
                  <c:v>40786</c:v>
                </c:pt>
                <c:pt idx="161">
                  <c:v>40753</c:v>
                </c:pt>
                <c:pt idx="162">
                  <c:v>40724</c:v>
                </c:pt>
                <c:pt idx="163">
                  <c:v>40694</c:v>
                </c:pt>
                <c:pt idx="164">
                  <c:v>40662</c:v>
                </c:pt>
                <c:pt idx="165">
                  <c:v>40633</c:v>
                </c:pt>
                <c:pt idx="166">
                  <c:v>40602</c:v>
                </c:pt>
                <c:pt idx="167">
                  <c:v>40574</c:v>
                </c:pt>
                <c:pt idx="168">
                  <c:v>40543</c:v>
                </c:pt>
                <c:pt idx="169">
                  <c:v>40512</c:v>
                </c:pt>
                <c:pt idx="170">
                  <c:v>40480</c:v>
                </c:pt>
                <c:pt idx="171">
                  <c:v>40451</c:v>
                </c:pt>
                <c:pt idx="172">
                  <c:v>40421</c:v>
                </c:pt>
                <c:pt idx="173">
                  <c:v>40389</c:v>
                </c:pt>
                <c:pt idx="174">
                  <c:v>40359</c:v>
                </c:pt>
                <c:pt idx="175">
                  <c:v>40329</c:v>
                </c:pt>
                <c:pt idx="176">
                  <c:v>40298</c:v>
                </c:pt>
                <c:pt idx="177">
                  <c:v>40268</c:v>
                </c:pt>
                <c:pt idx="178">
                  <c:v>40235</c:v>
                </c:pt>
                <c:pt idx="179">
                  <c:v>40207</c:v>
                </c:pt>
                <c:pt idx="180">
                  <c:v>40178</c:v>
                </c:pt>
                <c:pt idx="181">
                  <c:v>40147</c:v>
                </c:pt>
                <c:pt idx="182">
                  <c:v>40116</c:v>
                </c:pt>
                <c:pt idx="183">
                  <c:v>40086</c:v>
                </c:pt>
                <c:pt idx="184">
                  <c:v>40056</c:v>
                </c:pt>
                <c:pt idx="185">
                  <c:v>40025</c:v>
                </c:pt>
                <c:pt idx="186">
                  <c:v>39994</c:v>
                </c:pt>
                <c:pt idx="187">
                  <c:v>39962</c:v>
                </c:pt>
                <c:pt idx="188">
                  <c:v>39933</c:v>
                </c:pt>
                <c:pt idx="189">
                  <c:v>39903</c:v>
                </c:pt>
                <c:pt idx="190">
                  <c:v>39871</c:v>
                </c:pt>
                <c:pt idx="191">
                  <c:v>39843</c:v>
                </c:pt>
                <c:pt idx="192">
                  <c:v>39813</c:v>
                </c:pt>
                <c:pt idx="193">
                  <c:v>39780</c:v>
                </c:pt>
                <c:pt idx="194">
                  <c:v>39752</c:v>
                </c:pt>
                <c:pt idx="195">
                  <c:v>39721</c:v>
                </c:pt>
                <c:pt idx="196">
                  <c:v>39689</c:v>
                </c:pt>
                <c:pt idx="197">
                  <c:v>39660</c:v>
                </c:pt>
                <c:pt idx="198">
                  <c:v>39629</c:v>
                </c:pt>
                <c:pt idx="199">
                  <c:v>39598</c:v>
                </c:pt>
                <c:pt idx="200">
                  <c:v>39568</c:v>
                </c:pt>
                <c:pt idx="201">
                  <c:v>39538</c:v>
                </c:pt>
                <c:pt idx="202">
                  <c:v>39507</c:v>
                </c:pt>
                <c:pt idx="203">
                  <c:v>39478</c:v>
                </c:pt>
                <c:pt idx="204">
                  <c:v>39447</c:v>
                </c:pt>
                <c:pt idx="205">
                  <c:v>39416</c:v>
                </c:pt>
                <c:pt idx="206">
                  <c:v>39386</c:v>
                </c:pt>
                <c:pt idx="207">
                  <c:v>39353</c:v>
                </c:pt>
                <c:pt idx="208">
                  <c:v>39325</c:v>
                </c:pt>
                <c:pt idx="209">
                  <c:v>39294</c:v>
                </c:pt>
                <c:pt idx="210">
                  <c:v>39262</c:v>
                </c:pt>
                <c:pt idx="211">
                  <c:v>39233</c:v>
                </c:pt>
                <c:pt idx="212">
                  <c:v>39202</c:v>
                </c:pt>
                <c:pt idx="213">
                  <c:v>39171</c:v>
                </c:pt>
                <c:pt idx="214">
                  <c:v>39141</c:v>
                </c:pt>
                <c:pt idx="215">
                  <c:v>39113</c:v>
                </c:pt>
                <c:pt idx="216">
                  <c:v>39080</c:v>
                </c:pt>
                <c:pt idx="217">
                  <c:v>39051</c:v>
                </c:pt>
                <c:pt idx="218">
                  <c:v>39021</c:v>
                </c:pt>
                <c:pt idx="219">
                  <c:v>38989</c:v>
                </c:pt>
                <c:pt idx="220">
                  <c:v>38960</c:v>
                </c:pt>
                <c:pt idx="221">
                  <c:v>38929</c:v>
                </c:pt>
                <c:pt idx="222">
                  <c:v>38898</c:v>
                </c:pt>
                <c:pt idx="223">
                  <c:v>38868</c:v>
                </c:pt>
                <c:pt idx="224">
                  <c:v>38835</c:v>
                </c:pt>
                <c:pt idx="225">
                  <c:v>38807</c:v>
                </c:pt>
                <c:pt idx="226">
                  <c:v>38776</c:v>
                </c:pt>
                <c:pt idx="227">
                  <c:v>38748</c:v>
                </c:pt>
                <c:pt idx="228">
                  <c:v>38716</c:v>
                </c:pt>
                <c:pt idx="229">
                  <c:v>38686</c:v>
                </c:pt>
                <c:pt idx="230">
                  <c:v>38656</c:v>
                </c:pt>
                <c:pt idx="231">
                  <c:v>38625</c:v>
                </c:pt>
                <c:pt idx="232">
                  <c:v>38595</c:v>
                </c:pt>
                <c:pt idx="233">
                  <c:v>38562</c:v>
                </c:pt>
                <c:pt idx="234">
                  <c:v>38533</c:v>
                </c:pt>
                <c:pt idx="235">
                  <c:v>38503</c:v>
                </c:pt>
                <c:pt idx="236">
                  <c:v>38471</c:v>
                </c:pt>
                <c:pt idx="237">
                  <c:v>38442</c:v>
                </c:pt>
                <c:pt idx="238">
                  <c:v>38411</c:v>
                </c:pt>
                <c:pt idx="239">
                  <c:v>38383</c:v>
                </c:pt>
                <c:pt idx="240">
                  <c:v>38352</c:v>
                </c:pt>
                <c:pt idx="241">
                  <c:v>38321</c:v>
                </c:pt>
                <c:pt idx="242">
                  <c:v>38289</c:v>
                </c:pt>
                <c:pt idx="243">
                  <c:v>38260</c:v>
                </c:pt>
                <c:pt idx="244">
                  <c:v>38230</c:v>
                </c:pt>
                <c:pt idx="245">
                  <c:v>38198</c:v>
                </c:pt>
                <c:pt idx="246">
                  <c:v>38168</c:v>
                </c:pt>
                <c:pt idx="247">
                  <c:v>38138</c:v>
                </c:pt>
                <c:pt idx="248">
                  <c:v>38107</c:v>
                </c:pt>
                <c:pt idx="249">
                  <c:v>38077</c:v>
                </c:pt>
                <c:pt idx="250">
                  <c:v>38044</c:v>
                </c:pt>
                <c:pt idx="251">
                  <c:v>38016</c:v>
                </c:pt>
                <c:pt idx="252">
                  <c:v>37986</c:v>
                </c:pt>
              </c:numCache>
            </c:numRef>
          </c:cat>
          <c:val>
            <c:numRef>
              <c:f>[CMF_Deck_Charts.xlsx]Sheet6!$I$3:$I$255</c:f>
              <c:numCache>
                <c:formatCode>0.00%</c:formatCode>
                <c:ptCount val="253"/>
                <c:pt idx="0">
                  <c:v>2.2302000000000002E-2</c:v>
                </c:pt>
                <c:pt idx="1">
                  <c:v>1.9005999999999999E-2</c:v>
                </c:pt>
                <c:pt idx="2">
                  <c:v>1.9569E-2</c:v>
                </c:pt>
                <c:pt idx="3">
                  <c:v>1.5936000000000002E-2</c:v>
                </c:pt>
                <c:pt idx="4">
                  <c:v>1.7513999999999998E-2</c:v>
                </c:pt>
                <c:pt idx="5">
                  <c:v>1.7994000000000007E-2</c:v>
                </c:pt>
                <c:pt idx="6">
                  <c:v>2.1041000000000001E-2</c:v>
                </c:pt>
                <c:pt idx="7">
                  <c:v>2.1425E-2</c:v>
                </c:pt>
                <c:pt idx="8">
                  <c:v>2.2754E-2</c:v>
                </c:pt>
                <c:pt idx="9">
                  <c:v>1.8757000000000003E-2</c:v>
                </c:pt>
                <c:pt idx="10">
                  <c:v>1.9270000000000006E-2</c:v>
                </c:pt>
                <c:pt idx="11">
                  <c:v>1.6665000000000003E-2</c:v>
                </c:pt>
                <c:pt idx="12">
                  <c:v>1.7058999999999998E-2</c:v>
                </c:pt>
                <c:pt idx="13">
                  <c:v>2.0763999999999998E-2</c:v>
                </c:pt>
                <c:pt idx="14">
                  <c:v>2.5142999999999999E-2</c:v>
                </c:pt>
                <c:pt idx="15">
                  <c:v>2.2304000000000001E-2</c:v>
                </c:pt>
                <c:pt idx="16">
                  <c:v>1.8706000000000007E-2</c:v>
                </c:pt>
                <c:pt idx="17">
                  <c:v>1.5853999999999997E-2</c:v>
                </c:pt>
                <c:pt idx="18">
                  <c:v>1.6038E-2</c:v>
                </c:pt>
                <c:pt idx="19">
                  <c:v>1.4658000000000001E-2</c:v>
                </c:pt>
                <c:pt idx="20">
                  <c:v>1.2137000000000002E-2</c:v>
                </c:pt>
                <c:pt idx="21">
                  <c:v>1.1455E-2</c:v>
                </c:pt>
                <c:pt idx="22">
                  <c:v>1.5417E-2</c:v>
                </c:pt>
                <c:pt idx="23">
                  <c:v>1.2612999999999996E-2</c:v>
                </c:pt>
                <c:pt idx="24">
                  <c:v>1.5775999999999995E-2</c:v>
                </c:pt>
                <c:pt idx="25">
                  <c:v>1.2371000000000004E-2</c:v>
                </c:pt>
                <c:pt idx="26">
                  <c:v>1.5365999999999991E-2</c:v>
                </c:pt>
                <c:pt idx="27">
                  <c:v>1.6740999999999999E-2</c:v>
                </c:pt>
                <c:pt idx="28">
                  <c:v>7.1130000000000013E-3</c:v>
                </c:pt>
                <c:pt idx="29">
                  <c:v>9.6099999999999658E-4</c:v>
                </c:pt>
                <c:pt idx="30">
                  <c:v>6.6800000000000019E-3</c:v>
                </c:pt>
                <c:pt idx="31">
                  <c:v>1.916000000000001E-3</c:v>
                </c:pt>
                <c:pt idx="32">
                  <c:v>-5.1999999999999963E-5</c:v>
                </c:pt>
                <c:pt idx="33">
                  <c:v>-4.9079999999999992E-3</c:v>
                </c:pt>
                <c:pt idx="34">
                  <c:v>-7.9679999999999994E-3</c:v>
                </c:pt>
                <c:pt idx="35">
                  <c:v>-7.0970000000000026E-3</c:v>
                </c:pt>
                <c:pt idx="36">
                  <c:v>-1.0846000000000001E-2</c:v>
                </c:pt>
                <c:pt idx="37">
                  <c:v>-1.0688000000000001E-2</c:v>
                </c:pt>
                <c:pt idx="38">
                  <c:v>-1.0349000000000001E-2</c:v>
                </c:pt>
                <c:pt idx="39">
                  <c:v>-8.8889999999999976E-3</c:v>
                </c:pt>
                <c:pt idx="40">
                  <c:v>-1.0294999999999999E-2</c:v>
                </c:pt>
                <c:pt idx="41">
                  <c:v>-1.1780000000000001E-2</c:v>
                </c:pt>
                <c:pt idx="42">
                  <c:v>-8.685E-3</c:v>
                </c:pt>
                <c:pt idx="43">
                  <c:v>-8.5390000000000015E-3</c:v>
                </c:pt>
                <c:pt idx="44">
                  <c:v>-7.8039999999999984E-3</c:v>
                </c:pt>
                <c:pt idx="45">
                  <c:v>-6.3369999999999989E-3</c:v>
                </c:pt>
                <c:pt idx="46">
                  <c:v>-7.439999999999997E-3</c:v>
                </c:pt>
                <c:pt idx="47">
                  <c:v>-1.0364E-2</c:v>
                </c:pt>
                <c:pt idx="48">
                  <c:v>-1.0736000000000001E-2</c:v>
                </c:pt>
                <c:pt idx="49">
                  <c:v>-9.5100000000000011E-3</c:v>
                </c:pt>
                <c:pt idx="50">
                  <c:v>-8.3409999999999995E-3</c:v>
                </c:pt>
                <c:pt idx="51">
                  <c:v>-9.4870000000000006E-3</c:v>
                </c:pt>
                <c:pt idx="52">
                  <c:v>-1.1001E-2</c:v>
                </c:pt>
                <c:pt idx="53">
                  <c:v>-1.0263E-2</c:v>
                </c:pt>
                <c:pt idx="54">
                  <c:v>-6.8259999999999996E-3</c:v>
                </c:pt>
                <c:pt idx="55">
                  <c:v>-4.9059999999999998E-3</c:v>
                </c:pt>
                <c:pt idx="56">
                  <c:v>-4.3009999999999993E-3</c:v>
                </c:pt>
                <c:pt idx="57">
                  <c:v>-2.5739999999999999E-3</c:v>
                </c:pt>
                <c:pt idx="58">
                  <c:v>-2.8149999999999981E-3</c:v>
                </c:pt>
                <c:pt idx="59">
                  <c:v>-1.3399999999999992E-3</c:v>
                </c:pt>
                <c:pt idx="60">
                  <c:v>1.3150000000000002E-3</c:v>
                </c:pt>
                <c:pt idx="61">
                  <c:v>1.4279999999999987E-3</c:v>
                </c:pt>
                <c:pt idx="62">
                  <c:v>1.4090000000000005E-3</c:v>
                </c:pt>
                <c:pt idx="63">
                  <c:v>1.4420000000000006E-3</c:v>
                </c:pt>
                <c:pt idx="64">
                  <c:v>-4.5599999999999981E-4</c:v>
                </c:pt>
                <c:pt idx="65">
                  <c:v>2.6470000000000035E-3</c:v>
                </c:pt>
                <c:pt idx="66">
                  <c:v>3.0479999999999986E-3</c:v>
                </c:pt>
                <c:pt idx="67">
                  <c:v>3.8259999999999995E-3</c:v>
                </c:pt>
                <c:pt idx="68">
                  <c:v>5.5209999999999981E-3</c:v>
                </c:pt>
                <c:pt idx="69">
                  <c:v>5.3009999999999967E-3</c:v>
                </c:pt>
                <c:pt idx="70">
                  <c:v>7.7079999999999961E-3</c:v>
                </c:pt>
                <c:pt idx="71">
                  <c:v>7.6629999999999997E-3</c:v>
                </c:pt>
                <c:pt idx="72">
                  <c:v>9.7029999999999998E-3</c:v>
                </c:pt>
                <c:pt idx="73">
                  <c:v>1.0192E-2</c:v>
                </c:pt>
                <c:pt idx="74">
                  <c:v>1.0814999999999998E-2</c:v>
                </c:pt>
                <c:pt idx="75">
                  <c:v>9.163000000000001E-3</c:v>
                </c:pt>
                <c:pt idx="76">
                  <c:v>7.700999999999996E-3</c:v>
                </c:pt>
                <c:pt idx="77">
                  <c:v>8.3259999999999966E-3</c:v>
                </c:pt>
                <c:pt idx="78">
                  <c:v>7.3160000000000031E-3</c:v>
                </c:pt>
                <c:pt idx="79">
                  <c:v>7.6920000000000009E-3</c:v>
                </c:pt>
                <c:pt idx="80">
                  <c:v>7.7780000000000002E-3</c:v>
                </c:pt>
                <c:pt idx="81">
                  <c:v>6.8300000000000027E-3</c:v>
                </c:pt>
                <c:pt idx="82">
                  <c:v>7.414999999999998E-3</c:v>
                </c:pt>
                <c:pt idx="83">
                  <c:v>5.9290000000000037E-3</c:v>
                </c:pt>
                <c:pt idx="84">
                  <c:v>4.2200000000000015E-3</c:v>
                </c:pt>
                <c:pt idx="85">
                  <c:v>5.2700000000000004E-3</c:v>
                </c:pt>
                <c:pt idx="86">
                  <c:v>4.9460000000000025E-3</c:v>
                </c:pt>
                <c:pt idx="87">
                  <c:v>4.7930000000000021E-3</c:v>
                </c:pt>
                <c:pt idx="88">
                  <c:v>3.4390000000000011E-3</c:v>
                </c:pt>
                <c:pt idx="89">
                  <c:v>4.7550000000000023E-3</c:v>
                </c:pt>
                <c:pt idx="90">
                  <c:v>5.6679999999999994E-3</c:v>
                </c:pt>
                <c:pt idx="91">
                  <c:v>3.6659999999999991E-3</c:v>
                </c:pt>
                <c:pt idx="92">
                  <c:v>3.592999999999999E-3</c:v>
                </c:pt>
                <c:pt idx="93">
                  <c:v>4.0260000000000018E-3</c:v>
                </c:pt>
                <c:pt idx="94">
                  <c:v>3.7769999999999991E-3</c:v>
                </c:pt>
                <c:pt idx="95">
                  <c:v>3.9369999999999995E-3</c:v>
                </c:pt>
                <c:pt idx="96">
                  <c:v>4.729000000000004E-3</c:v>
                </c:pt>
                <c:pt idx="97">
                  <c:v>4.0560000000000006E-3</c:v>
                </c:pt>
                <c:pt idx="98">
                  <c:v>9.4599999999999893E-4</c:v>
                </c:pt>
                <c:pt idx="99">
                  <c:v>-1.5700000000000089E-4</c:v>
                </c:pt>
                <c:pt idx="100">
                  <c:v>1.1060000000000011E-3</c:v>
                </c:pt>
                <c:pt idx="101">
                  <c:v>-3.7199999999999907E-4</c:v>
                </c:pt>
                <c:pt idx="102">
                  <c:v>3.1800000000000057E-4</c:v>
                </c:pt>
                <c:pt idx="103">
                  <c:v>2.6610000000000002E-3</c:v>
                </c:pt>
                <c:pt idx="104">
                  <c:v>1.2539999999999982E-3</c:v>
                </c:pt>
                <c:pt idx="105">
                  <c:v>1.3859999999999983E-3</c:v>
                </c:pt>
                <c:pt idx="106">
                  <c:v>3.0499999999999989E-3</c:v>
                </c:pt>
                <c:pt idx="107">
                  <c:v>5.1610000000000007E-3</c:v>
                </c:pt>
                <c:pt idx="108">
                  <c:v>6.9340000000000027E-3</c:v>
                </c:pt>
                <c:pt idx="109">
                  <c:v>5.8569999999999976E-3</c:v>
                </c:pt>
                <c:pt idx="110">
                  <c:v>6.1290000000000042E-3</c:v>
                </c:pt>
                <c:pt idx="111">
                  <c:v>6.0590000000000001E-3</c:v>
                </c:pt>
                <c:pt idx="112">
                  <c:v>5.8120000000000012E-3</c:v>
                </c:pt>
                <c:pt idx="113">
                  <c:v>4.3480000000000012E-3</c:v>
                </c:pt>
                <c:pt idx="114">
                  <c:v>4.6019999999999985E-3</c:v>
                </c:pt>
                <c:pt idx="115">
                  <c:v>2.9260000000000015E-3</c:v>
                </c:pt>
                <c:pt idx="116">
                  <c:v>1.0269999999999967E-3</c:v>
                </c:pt>
                <c:pt idx="117">
                  <c:v>1.458000000000001E-3</c:v>
                </c:pt>
                <c:pt idx="118">
                  <c:v>1.5940000000000017E-3</c:v>
                </c:pt>
                <c:pt idx="119">
                  <c:v>-4.099999999999937E-5</c:v>
                </c:pt>
                <c:pt idx="120">
                  <c:v>4.9109999999999987E-3</c:v>
                </c:pt>
                <c:pt idx="121">
                  <c:v>3.6400000000000009E-3</c:v>
                </c:pt>
                <c:pt idx="122">
                  <c:v>4.0700000000000042E-3</c:v>
                </c:pt>
                <c:pt idx="123">
                  <c:v>5.1619999999999999E-3</c:v>
                </c:pt>
                <c:pt idx="124">
                  <c:v>2.1460000000000021E-3</c:v>
                </c:pt>
                <c:pt idx="125">
                  <c:v>2.8939999999999973E-3</c:v>
                </c:pt>
                <c:pt idx="126">
                  <c:v>2.865000000000003E-3</c:v>
                </c:pt>
                <c:pt idx="127">
                  <c:v>2.6120000000000032E-3</c:v>
                </c:pt>
                <c:pt idx="128">
                  <c:v>4.5690000000000001E-3</c:v>
                </c:pt>
                <c:pt idx="129">
                  <c:v>5.7799999999999969E-3</c:v>
                </c:pt>
                <c:pt idx="130">
                  <c:v>4.6560000000000039E-3</c:v>
                </c:pt>
                <c:pt idx="131">
                  <c:v>5.1240000000000001E-3</c:v>
                </c:pt>
                <c:pt idx="132">
                  <c:v>7.9640000000000023E-3</c:v>
                </c:pt>
                <c:pt idx="133">
                  <c:v>5.8800000000000033E-3</c:v>
                </c:pt>
                <c:pt idx="134">
                  <c:v>3.8890000000000001E-3</c:v>
                </c:pt>
                <c:pt idx="135">
                  <c:v>4.1569999999999975E-3</c:v>
                </c:pt>
                <c:pt idx="136">
                  <c:v>6.7830000000000008E-3</c:v>
                </c:pt>
                <c:pt idx="137">
                  <c:v>3.7160000000000006E-3</c:v>
                </c:pt>
                <c:pt idx="138">
                  <c:v>4.9580000000000006E-3</c:v>
                </c:pt>
                <c:pt idx="139">
                  <c:v>-6.049999999999979E-4</c:v>
                </c:pt>
                <c:pt idx="140">
                  <c:v>-6.7170000000000007E-3</c:v>
                </c:pt>
                <c:pt idx="141">
                  <c:v>-6.693000000000001E-3</c:v>
                </c:pt>
                <c:pt idx="142">
                  <c:v>-6.6630000000000023E-3</c:v>
                </c:pt>
                <c:pt idx="143">
                  <c:v>-5.7949999999999981E-3</c:v>
                </c:pt>
                <c:pt idx="144">
                  <c:v>-6.9439999999999988E-3</c:v>
                </c:pt>
                <c:pt idx="145">
                  <c:v>-8.0660000000000003E-3</c:v>
                </c:pt>
                <c:pt idx="146">
                  <c:v>-8.0700000000000008E-3</c:v>
                </c:pt>
                <c:pt idx="147">
                  <c:v>-7.8879999999999992E-3</c:v>
                </c:pt>
                <c:pt idx="148">
                  <c:v>-7.1180000000000011E-3</c:v>
                </c:pt>
                <c:pt idx="149">
                  <c:v>-7.0910000000000018E-3</c:v>
                </c:pt>
                <c:pt idx="150">
                  <c:v>-4.5189999999999987E-3</c:v>
                </c:pt>
                <c:pt idx="151">
                  <c:v>-5.3059999999999982E-3</c:v>
                </c:pt>
                <c:pt idx="152">
                  <c:v>-3.4949999999999981E-3</c:v>
                </c:pt>
                <c:pt idx="153">
                  <c:v>-1.3099999999999987E-3</c:v>
                </c:pt>
                <c:pt idx="154">
                  <c:v>-2.977999999999998E-3</c:v>
                </c:pt>
                <c:pt idx="155">
                  <c:v>-3.0120000000000008E-3</c:v>
                </c:pt>
                <c:pt idx="156">
                  <c:v>-7.4499999999999914E-4</c:v>
                </c:pt>
                <c:pt idx="157">
                  <c:v>9.1000000000000802E-5</c:v>
                </c:pt>
                <c:pt idx="158">
                  <c:v>3.4500000000000156E-4</c:v>
                </c:pt>
                <c:pt idx="159">
                  <c:v>1.5709999999999995E-3</c:v>
                </c:pt>
                <c:pt idx="160">
                  <c:v>1.4939999999999988E-3</c:v>
                </c:pt>
                <c:pt idx="161">
                  <c:v>3.5899999999999994E-3</c:v>
                </c:pt>
                <c:pt idx="162">
                  <c:v>7.7680000000000041E-3</c:v>
                </c:pt>
                <c:pt idx="163">
                  <c:v>8.1799999999999998E-3</c:v>
                </c:pt>
                <c:pt idx="164">
                  <c:v>7.1410000000000015E-3</c:v>
                </c:pt>
                <c:pt idx="165">
                  <c:v>9.7859999999999996E-3</c:v>
                </c:pt>
                <c:pt idx="166">
                  <c:v>1.0213999999999994E-2</c:v>
                </c:pt>
                <c:pt idx="167">
                  <c:v>1.0533999999999995E-2</c:v>
                </c:pt>
                <c:pt idx="168">
                  <c:v>1.0158E-2</c:v>
                </c:pt>
                <c:pt idx="169">
                  <c:v>6.8970000000000038E-3</c:v>
                </c:pt>
                <c:pt idx="170">
                  <c:v>4.4749999999999963E-3</c:v>
                </c:pt>
                <c:pt idx="171">
                  <c:v>6.9239999999999996E-3</c:v>
                </c:pt>
                <c:pt idx="172">
                  <c:v>9.196000000000001E-3</c:v>
                </c:pt>
                <c:pt idx="173">
                  <c:v>1.1361E-2</c:v>
                </c:pt>
                <c:pt idx="174">
                  <c:v>1.0867999999999996E-2</c:v>
                </c:pt>
                <c:pt idx="175">
                  <c:v>1.2386000000000005E-2</c:v>
                </c:pt>
                <c:pt idx="176">
                  <c:v>1.2546000000000002E-2</c:v>
                </c:pt>
                <c:pt idx="177">
                  <c:v>1.5665999999999999E-2</c:v>
                </c:pt>
                <c:pt idx="178">
                  <c:v>1.4548999999999996E-2</c:v>
                </c:pt>
                <c:pt idx="179">
                  <c:v>1.2658000000000003E-2</c:v>
                </c:pt>
                <c:pt idx="180">
                  <c:v>1.4294999999999999E-2</c:v>
                </c:pt>
                <c:pt idx="181">
                  <c:v>1.0811999999999999E-2</c:v>
                </c:pt>
                <c:pt idx="182">
                  <c:v>1.3675E-2</c:v>
                </c:pt>
                <c:pt idx="183">
                  <c:v>1.5331999999999998E-2</c:v>
                </c:pt>
                <c:pt idx="184">
                  <c:v>1.7415999999999997E-2</c:v>
                </c:pt>
                <c:pt idx="185">
                  <c:v>1.7068E-2</c:v>
                </c:pt>
                <c:pt idx="186">
                  <c:v>1.7655999999999998E-2</c:v>
                </c:pt>
                <c:pt idx="187">
                  <c:v>1.6194999999999998E-2</c:v>
                </c:pt>
                <c:pt idx="188">
                  <c:v>1.6455999999999998E-2</c:v>
                </c:pt>
                <c:pt idx="189">
                  <c:v>1.3537E-2</c:v>
                </c:pt>
                <c:pt idx="190">
                  <c:v>2.0213000000000002E-2</c:v>
                </c:pt>
                <c:pt idx="191">
                  <c:v>1.7453000000000003E-2</c:v>
                </c:pt>
                <c:pt idx="192">
                  <c:v>2.1233999999999999E-2</c:v>
                </c:pt>
                <c:pt idx="193">
                  <c:v>2.5638000000000001E-2</c:v>
                </c:pt>
                <c:pt idx="194">
                  <c:v>3.0442999999999998E-2</c:v>
                </c:pt>
                <c:pt idx="195">
                  <c:v>2.2376999999999998E-2</c:v>
                </c:pt>
                <c:pt idx="196">
                  <c:v>1.6661999999999996E-2</c:v>
                </c:pt>
                <c:pt idx="197">
                  <c:v>1.6392000000000004E-2</c:v>
                </c:pt>
                <c:pt idx="198">
                  <c:v>1.4259999999999995E-2</c:v>
                </c:pt>
                <c:pt idx="199">
                  <c:v>1.5345000000000001E-2</c:v>
                </c:pt>
                <c:pt idx="200">
                  <c:v>1.4481000000000001E-2</c:v>
                </c:pt>
                <c:pt idx="201">
                  <c:v>1.0849999999999999E-2</c:v>
                </c:pt>
                <c:pt idx="202">
                  <c:v>1.0693999999999999E-2</c:v>
                </c:pt>
                <c:pt idx="203">
                  <c:v>1.2744000000000002E-2</c:v>
                </c:pt>
                <c:pt idx="204">
                  <c:v>1.6908000000000006E-2</c:v>
                </c:pt>
                <c:pt idx="205">
                  <c:v>1.5733999999999998E-2</c:v>
                </c:pt>
                <c:pt idx="206">
                  <c:v>2.1145999999999998E-2</c:v>
                </c:pt>
                <c:pt idx="207">
                  <c:v>2.2703000000000004E-2</c:v>
                </c:pt>
                <c:pt idx="208">
                  <c:v>2.2575000000000005E-2</c:v>
                </c:pt>
                <c:pt idx="209">
                  <c:v>2.3424000000000007E-2</c:v>
                </c:pt>
                <c:pt idx="210">
                  <c:v>2.6392999999999996E-2</c:v>
                </c:pt>
                <c:pt idx="211">
                  <c:v>2.4985999999999998E-2</c:v>
                </c:pt>
                <c:pt idx="212">
                  <c:v>2.1861000000000005E-2</c:v>
                </c:pt>
                <c:pt idx="213">
                  <c:v>2.2016000000000008E-2</c:v>
                </c:pt>
                <c:pt idx="214">
                  <c:v>2.1872999999999997E-2</c:v>
                </c:pt>
                <c:pt idx="215">
                  <c:v>2.3834999999999995E-2</c:v>
                </c:pt>
                <c:pt idx="216">
                  <c:v>2.4039000000000005E-2</c:v>
                </c:pt>
                <c:pt idx="217">
                  <c:v>2.1493000000000002E-2</c:v>
                </c:pt>
                <c:pt idx="218">
                  <c:v>2.3295999999999994E-2</c:v>
                </c:pt>
                <c:pt idx="219">
                  <c:v>2.2723000000000004E-2</c:v>
                </c:pt>
                <c:pt idx="220">
                  <c:v>2.2389999999999993E-2</c:v>
                </c:pt>
                <c:pt idx="221">
                  <c:v>2.4037999999999997E-2</c:v>
                </c:pt>
                <c:pt idx="222">
                  <c:v>2.5322000000000001E-2</c:v>
                </c:pt>
                <c:pt idx="223">
                  <c:v>2.4580999999999995E-2</c:v>
                </c:pt>
                <c:pt idx="224">
                  <c:v>2.3782999999999999E-2</c:v>
                </c:pt>
                <c:pt idx="225">
                  <c:v>2.3373000000000001E-2</c:v>
                </c:pt>
                <c:pt idx="226">
                  <c:v>1.9980000000000001E-2</c:v>
                </c:pt>
                <c:pt idx="227">
                  <c:v>1.9823999999999998E-2</c:v>
                </c:pt>
                <c:pt idx="228">
                  <c:v>2.0542999999999995E-2</c:v>
                </c:pt>
                <c:pt idx="229">
                  <c:v>2.1144999999999997E-2</c:v>
                </c:pt>
                <c:pt idx="230">
                  <c:v>1.9848000000000005E-2</c:v>
                </c:pt>
                <c:pt idx="231">
                  <c:v>1.7611999999999999E-2</c:v>
                </c:pt>
                <c:pt idx="232">
                  <c:v>1.6406999999999998E-2</c:v>
                </c:pt>
                <c:pt idx="233">
                  <c:v>1.8954000000000002E-2</c:v>
                </c:pt>
                <c:pt idx="234">
                  <c:v>1.6390999999999999E-2</c:v>
                </c:pt>
                <c:pt idx="235">
                  <c:v>1.6035999999999995E-2</c:v>
                </c:pt>
                <c:pt idx="236">
                  <c:v>1.5950000000000009E-2</c:v>
                </c:pt>
                <c:pt idx="237">
                  <c:v>1.7712999999999993E-2</c:v>
                </c:pt>
                <c:pt idx="238">
                  <c:v>1.7024000000000001E-2</c:v>
                </c:pt>
                <c:pt idx="239">
                  <c:v>1.6367000000000007E-2</c:v>
                </c:pt>
                <c:pt idx="240">
                  <c:v>1.6285000000000004E-2</c:v>
                </c:pt>
                <c:pt idx="241">
                  <c:v>1.7270999999999995E-2</c:v>
                </c:pt>
                <c:pt idx="242">
                  <c:v>1.5966999999999999E-2</c:v>
                </c:pt>
                <c:pt idx="243">
                  <c:v>1.7468999999999995E-2</c:v>
                </c:pt>
                <c:pt idx="244">
                  <c:v>1.7607999999999995E-2</c:v>
                </c:pt>
                <c:pt idx="245">
                  <c:v>2.0050000000000002E-2</c:v>
                </c:pt>
                <c:pt idx="246">
                  <c:v>2.037799999999999E-2</c:v>
                </c:pt>
                <c:pt idx="247">
                  <c:v>1.9691999999999994E-2</c:v>
                </c:pt>
                <c:pt idx="248">
                  <c:v>2.0782000000000005E-2</c:v>
                </c:pt>
                <c:pt idx="249">
                  <c:v>1.4548999999999999E-2</c:v>
                </c:pt>
                <c:pt idx="250">
                  <c:v>1.5777999999999997E-2</c:v>
                </c:pt>
                <c:pt idx="251">
                  <c:v>1.7936000000000004E-2</c:v>
                </c:pt>
                <c:pt idx="252">
                  <c:v>1.9505000000000002E-2</c:v>
                </c:pt>
              </c:numCache>
            </c:numRef>
          </c:val>
          <c:smooth val="0"/>
          <c:extLst>
            <c:ext xmlns:c16="http://schemas.microsoft.com/office/drawing/2014/chart" uri="{C3380CC4-5D6E-409C-BE32-E72D297353CC}">
              <c16:uniqueId val="{00000001-EDDF-4049-9301-3DD6DCC10C06}"/>
            </c:ext>
          </c:extLst>
        </c:ser>
        <c:dLbls>
          <c:showLegendKey val="0"/>
          <c:showVal val="0"/>
          <c:showCatName val="0"/>
          <c:showSerName val="0"/>
          <c:showPercent val="0"/>
          <c:showBubbleSize val="0"/>
        </c:dLbls>
        <c:smooth val="0"/>
        <c:axId val="875926928"/>
        <c:axId val="875927648"/>
      </c:lineChart>
      <c:dateAx>
        <c:axId val="875926928"/>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927648"/>
        <c:crosses val="autoZero"/>
        <c:auto val="1"/>
        <c:lblOffset val="100"/>
        <c:baseTimeUnit val="months"/>
        <c:majorUnit val="12"/>
        <c:majorTimeUnit val="months"/>
      </c:dateAx>
      <c:valAx>
        <c:axId val="8759276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926928"/>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D939B"/>
              </a:solidFill>
              <a:round/>
            </a:ln>
            <a:effectLst/>
          </c:spPr>
          <c:marker>
            <c:symbol val="none"/>
          </c:marker>
          <c:cat>
            <c:numRef>
              <c:f>[CMF_Deck_Charts.xlsx]Sheet1!$B$3:$B$422</c:f>
              <c:numCache>
                <c:formatCode>m/d/yyyy</c:formatCode>
                <c:ptCount val="420"/>
                <c:pt idx="0">
                  <c:v>45657</c:v>
                </c:pt>
                <c:pt idx="1">
                  <c:v>45625</c:v>
                </c:pt>
                <c:pt idx="2">
                  <c:v>45596</c:v>
                </c:pt>
                <c:pt idx="3">
                  <c:v>45565</c:v>
                </c:pt>
                <c:pt idx="4">
                  <c:v>45534</c:v>
                </c:pt>
                <c:pt idx="5">
                  <c:v>45504</c:v>
                </c:pt>
                <c:pt idx="6">
                  <c:v>45471</c:v>
                </c:pt>
                <c:pt idx="7">
                  <c:v>45443</c:v>
                </c:pt>
                <c:pt idx="8">
                  <c:v>45412</c:v>
                </c:pt>
                <c:pt idx="9">
                  <c:v>45380</c:v>
                </c:pt>
                <c:pt idx="10">
                  <c:v>45351</c:v>
                </c:pt>
                <c:pt idx="11">
                  <c:v>45322</c:v>
                </c:pt>
                <c:pt idx="12">
                  <c:v>45289</c:v>
                </c:pt>
                <c:pt idx="13">
                  <c:v>45260</c:v>
                </c:pt>
                <c:pt idx="14">
                  <c:v>45230</c:v>
                </c:pt>
                <c:pt idx="15">
                  <c:v>45198</c:v>
                </c:pt>
                <c:pt idx="16">
                  <c:v>45169</c:v>
                </c:pt>
                <c:pt idx="17">
                  <c:v>45138</c:v>
                </c:pt>
                <c:pt idx="18">
                  <c:v>45107</c:v>
                </c:pt>
                <c:pt idx="19">
                  <c:v>45077</c:v>
                </c:pt>
                <c:pt idx="20">
                  <c:v>45044</c:v>
                </c:pt>
                <c:pt idx="21">
                  <c:v>45016</c:v>
                </c:pt>
                <c:pt idx="22">
                  <c:v>44985</c:v>
                </c:pt>
                <c:pt idx="23">
                  <c:v>44957</c:v>
                </c:pt>
                <c:pt idx="24">
                  <c:v>44925</c:v>
                </c:pt>
                <c:pt idx="25">
                  <c:v>44895</c:v>
                </c:pt>
                <c:pt idx="26">
                  <c:v>44865</c:v>
                </c:pt>
                <c:pt idx="27">
                  <c:v>44834</c:v>
                </c:pt>
                <c:pt idx="28">
                  <c:v>44804</c:v>
                </c:pt>
                <c:pt idx="29">
                  <c:v>44771</c:v>
                </c:pt>
                <c:pt idx="30">
                  <c:v>44742</c:v>
                </c:pt>
                <c:pt idx="31">
                  <c:v>44712</c:v>
                </c:pt>
                <c:pt idx="32">
                  <c:v>44680</c:v>
                </c:pt>
                <c:pt idx="33">
                  <c:v>44651</c:v>
                </c:pt>
                <c:pt idx="34">
                  <c:v>44620</c:v>
                </c:pt>
                <c:pt idx="35">
                  <c:v>44592</c:v>
                </c:pt>
                <c:pt idx="36">
                  <c:v>44561</c:v>
                </c:pt>
                <c:pt idx="37">
                  <c:v>44530</c:v>
                </c:pt>
                <c:pt idx="38">
                  <c:v>44498</c:v>
                </c:pt>
                <c:pt idx="39">
                  <c:v>44469</c:v>
                </c:pt>
                <c:pt idx="40">
                  <c:v>44439</c:v>
                </c:pt>
                <c:pt idx="41">
                  <c:v>44407</c:v>
                </c:pt>
                <c:pt idx="42">
                  <c:v>44377</c:v>
                </c:pt>
                <c:pt idx="43">
                  <c:v>44347</c:v>
                </c:pt>
                <c:pt idx="44">
                  <c:v>44316</c:v>
                </c:pt>
                <c:pt idx="45">
                  <c:v>44286</c:v>
                </c:pt>
                <c:pt idx="46">
                  <c:v>44253</c:v>
                </c:pt>
                <c:pt idx="47">
                  <c:v>44225</c:v>
                </c:pt>
                <c:pt idx="48">
                  <c:v>44196</c:v>
                </c:pt>
                <c:pt idx="49">
                  <c:v>44165</c:v>
                </c:pt>
                <c:pt idx="50">
                  <c:v>44134</c:v>
                </c:pt>
                <c:pt idx="51">
                  <c:v>44104</c:v>
                </c:pt>
                <c:pt idx="52">
                  <c:v>44074</c:v>
                </c:pt>
                <c:pt idx="53">
                  <c:v>44043</c:v>
                </c:pt>
                <c:pt idx="54">
                  <c:v>44012</c:v>
                </c:pt>
                <c:pt idx="55">
                  <c:v>43980</c:v>
                </c:pt>
                <c:pt idx="56">
                  <c:v>43951</c:v>
                </c:pt>
                <c:pt idx="57">
                  <c:v>43921</c:v>
                </c:pt>
                <c:pt idx="58">
                  <c:v>43889</c:v>
                </c:pt>
                <c:pt idx="59">
                  <c:v>43861</c:v>
                </c:pt>
                <c:pt idx="60">
                  <c:v>43830</c:v>
                </c:pt>
                <c:pt idx="61">
                  <c:v>43798</c:v>
                </c:pt>
                <c:pt idx="62">
                  <c:v>43769</c:v>
                </c:pt>
                <c:pt idx="63">
                  <c:v>43738</c:v>
                </c:pt>
                <c:pt idx="64">
                  <c:v>43707</c:v>
                </c:pt>
                <c:pt idx="65">
                  <c:v>43677</c:v>
                </c:pt>
                <c:pt idx="66">
                  <c:v>43644</c:v>
                </c:pt>
                <c:pt idx="67">
                  <c:v>43616</c:v>
                </c:pt>
                <c:pt idx="68">
                  <c:v>43585</c:v>
                </c:pt>
                <c:pt idx="69">
                  <c:v>43553</c:v>
                </c:pt>
                <c:pt idx="70">
                  <c:v>43524</c:v>
                </c:pt>
                <c:pt idx="71">
                  <c:v>43496</c:v>
                </c:pt>
                <c:pt idx="72">
                  <c:v>43465</c:v>
                </c:pt>
                <c:pt idx="73">
                  <c:v>43434</c:v>
                </c:pt>
                <c:pt idx="74">
                  <c:v>43404</c:v>
                </c:pt>
                <c:pt idx="75">
                  <c:v>43371</c:v>
                </c:pt>
                <c:pt idx="76">
                  <c:v>43343</c:v>
                </c:pt>
                <c:pt idx="77">
                  <c:v>43312</c:v>
                </c:pt>
                <c:pt idx="78">
                  <c:v>43280</c:v>
                </c:pt>
                <c:pt idx="79">
                  <c:v>43251</c:v>
                </c:pt>
                <c:pt idx="80">
                  <c:v>43220</c:v>
                </c:pt>
                <c:pt idx="81">
                  <c:v>43189</c:v>
                </c:pt>
                <c:pt idx="82">
                  <c:v>43159</c:v>
                </c:pt>
                <c:pt idx="83">
                  <c:v>43131</c:v>
                </c:pt>
                <c:pt idx="84">
                  <c:v>43098</c:v>
                </c:pt>
                <c:pt idx="85">
                  <c:v>43069</c:v>
                </c:pt>
                <c:pt idx="86">
                  <c:v>43039</c:v>
                </c:pt>
                <c:pt idx="87">
                  <c:v>43007</c:v>
                </c:pt>
                <c:pt idx="88">
                  <c:v>42978</c:v>
                </c:pt>
                <c:pt idx="89">
                  <c:v>42947</c:v>
                </c:pt>
                <c:pt idx="90">
                  <c:v>42916</c:v>
                </c:pt>
                <c:pt idx="91">
                  <c:v>42886</c:v>
                </c:pt>
                <c:pt idx="92">
                  <c:v>42853</c:v>
                </c:pt>
                <c:pt idx="93">
                  <c:v>42825</c:v>
                </c:pt>
                <c:pt idx="94">
                  <c:v>42794</c:v>
                </c:pt>
                <c:pt idx="95">
                  <c:v>42766</c:v>
                </c:pt>
                <c:pt idx="96">
                  <c:v>42734</c:v>
                </c:pt>
                <c:pt idx="97">
                  <c:v>42704</c:v>
                </c:pt>
                <c:pt idx="98">
                  <c:v>42674</c:v>
                </c:pt>
                <c:pt idx="99">
                  <c:v>42643</c:v>
                </c:pt>
                <c:pt idx="100">
                  <c:v>42613</c:v>
                </c:pt>
                <c:pt idx="101">
                  <c:v>42580</c:v>
                </c:pt>
                <c:pt idx="102">
                  <c:v>42551</c:v>
                </c:pt>
                <c:pt idx="103">
                  <c:v>42521</c:v>
                </c:pt>
                <c:pt idx="104">
                  <c:v>42489</c:v>
                </c:pt>
                <c:pt idx="105">
                  <c:v>42460</c:v>
                </c:pt>
                <c:pt idx="106">
                  <c:v>42429</c:v>
                </c:pt>
                <c:pt idx="107">
                  <c:v>42398</c:v>
                </c:pt>
                <c:pt idx="108">
                  <c:v>42369</c:v>
                </c:pt>
                <c:pt idx="109">
                  <c:v>42338</c:v>
                </c:pt>
                <c:pt idx="110">
                  <c:v>42307</c:v>
                </c:pt>
                <c:pt idx="111">
                  <c:v>42277</c:v>
                </c:pt>
                <c:pt idx="112">
                  <c:v>42247</c:v>
                </c:pt>
                <c:pt idx="113">
                  <c:v>42216</c:v>
                </c:pt>
                <c:pt idx="114">
                  <c:v>42185</c:v>
                </c:pt>
                <c:pt idx="115">
                  <c:v>42153</c:v>
                </c:pt>
                <c:pt idx="116">
                  <c:v>42124</c:v>
                </c:pt>
                <c:pt idx="117">
                  <c:v>42094</c:v>
                </c:pt>
                <c:pt idx="118">
                  <c:v>42062</c:v>
                </c:pt>
                <c:pt idx="119">
                  <c:v>42034</c:v>
                </c:pt>
                <c:pt idx="120">
                  <c:v>42004</c:v>
                </c:pt>
                <c:pt idx="121">
                  <c:v>41971</c:v>
                </c:pt>
                <c:pt idx="122">
                  <c:v>41943</c:v>
                </c:pt>
                <c:pt idx="123">
                  <c:v>41912</c:v>
                </c:pt>
                <c:pt idx="124">
                  <c:v>41880</c:v>
                </c:pt>
                <c:pt idx="125">
                  <c:v>41851</c:v>
                </c:pt>
                <c:pt idx="126">
                  <c:v>41820</c:v>
                </c:pt>
                <c:pt idx="127">
                  <c:v>41789</c:v>
                </c:pt>
                <c:pt idx="128">
                  <c:v>41759</c:v>
                </c:pt>
                <c:pt idx="129">
                  <c:v>41729</c:v>
                </c:pt>
                <c:pt idx="130">
                  <c:v>41698</c:v>
                </c:pt>
                <c:pt idx="131">
                  <c:v>41670</c:v>
                </c:pt>
                <c:pt idx="132">
                  <c:v>41639</c:v>
                </c:pt>
                <c:pt idx="133">
                  <c:v>41607</c:v>
                </c:pt>
                <c:pt idx="134">
                  <c:v>41578</c:v>
                </c:pt>
                <c:pt idx="135">
                  <c:v>41547</c:v>
                </c:pt>
                <c:pt idx="136">
                  <c:v>41516</c:v>
                </c:pt>
                <c:pt idx="137">
                  <c:v>41486</c:v>
                </c:pt>
                <c:pt idx="138">
                  <c:v>41453</c:v>
                </c:pt>
                <c:pt idx="139">
                  <c:v>41425</c:v>
                </c:pt>
                <c:pt idx="140">
                  <c:v>41394</c:v>
                </c:pt>
                <c:pt idx="141">
                  <c:v>41362</c:v>
                </c:pt>
                <c:pt idx="142">
                  <c:v>41333</c:v>
                </c:pt>
                <c:pt idx="143">
                  <c:v>41305</c:v>
                </c:pt>
                <c:pt idx="144">
                  <c:v>41274</c:v>
                </c:pt>
                <c:pt idx="145">
                  <c:v>41243</c:v>
                </c:pt>
                <c:pt idx="146">
                  <c:v>41213</c:v>
                </c:pt>
                <c:pt idx="147">
                  <c:v>41180</c:v>
                </c:pt>
                <c:pt idx="148">
                  <c:v>41152</c:v>
                </c:pt>
                <c:pt idx="149">
                  <c:v>41121</c:v>
                </c:pt>
                <c:pt idx="150">
                  <c:v>41089</c:v>
                </c:pt>
                <c:pt idx="151">
                  <c:v>41060</c:v>
                </c:pt>
                <c:pt idx="152">
                  <c:v>41029</c:v>
                </c:pt>
                <c:pt idx="153">
                  <c:v>40998</c:v>
                </c:pt>
                <c:pt idx="154">
                  <c:v>40968</c:v>
                </c:pt>
                <c:pt idx="155">
                  <c:v>40939</c:v>
                </c:pt>
                <c:pt idx="156">
                  <c:v>40907</c:v>
                </c:pt>
                <c:pt idx="157">
                  <c:v>40877</c:v>
                </c:pt>
                <c:pt idx="158">
                  <c:v>40847</c:v>
                </c:pt>
                <c:pt idx="159">
                  <c:v>40816</c:v>
                </c:pt>
                <c:pt idx="160">
                  <c:v>40786</c:v>
                </c:pt>
                <c:pt idx="161">
                  <c:v>40753</c:v>
                </c:pt>
                <c:pt idx="162">
                  <c:v>40724</c:v>
                </c:pt>
                <c:pt idx="163">
                  <c:v>40694</c:v>
                </c:pt>
                <c:pt idx="164">
                  <c:v>40662</c:v>
                </c:pt>
                <c:pt idx="165">
                  <c:v>40633</c:v>
                </c:pt>
                <c:pt idx="166">
                  <c:v>40602</c:v>
                </c:pt>
                <c:pt idx="167">
                  <c:v>40574</c:v>
                </c:pt>
                <c:pt idx="168">
                  <c:v>40543</c:v>
                </c:pt>
                <c:pt idx="169">
                  <c:v>40512</c:v>
                </c:pt>
                <c:pt idx="170">
                  <c:v>40480</c:v>
                </c:pt>
                <c:pt idx="171">
                  <c:v>40451</c:v>
                </c:pt>
                <c:pt idx="172">
                  <c:v>40421</c:v>
                </c:pt>
                <c:pt idx="173">
                  <c:v>40389</c:v>
                </c:pt>
                <c:pt idx="174">
                  <c:v>40359</c:v>
                </c:pt>
                <c:pt idx="175">
                  <c:v>40329</c:v>
                </c:pt>
                <c:pt idx="176">
                  <c:v>40298</c:v>
                </c:pt>
                <c:pt idx="177">
                  <c:v>40268</c:v>
                </c:pt>
                <c:pt idx="178">
                  <c:v>40235</c:v>
                </c:pt>
                <c:pt idx="179">
                  <c:v>40207</c:v>
                </c:pt>
                <c:pt idx="180">
                  <c:v>40178</c:v>
                </c:pt>
                <c:pt idx="181">
                  <c:v>40147</c:v>
                </c:pt>
                <c:pt idx="182">
                  <c:v>40116</c:v>
                </c:pt>
                <c:pt idx="183">
                  <c:v>40086</c:v>
                </c:pt>
                <c:pt idx="184">
                  <c:v>40056</c:v>
                </c:pt>
                <c:pt idx="185">
                  <c:v>40025</c:v>
                </c:pt>
                <c:pt idx="186">
                  <c:v>39994</c:v>
                </c:pt>
                <c:pt idx="187">
                  <c:v>39962</c:v>
                </c:pt>
                <c:pt idx="188">
                  <c:v>39933</c:v>
                </c:pt>
                <c:pt idx="189">
                  <c:v>39903</c:v>
                </c:pt>
                <c:pt idx="190">
                  <c:v>39871</c:v>
                </c:pt>
                <c:pt idx="191">
                  <c:v>39843</c:v>
                </c:pt>
                <c:pt idx="192">
                  <c:v>39813</c:v>
                </c:pt>
                <c:pt idx="193">
                  <c:v>39780</c:v>
                </c:pt>
                <c:pt idx="194">
                  <c:v>39752</c:v>
                </c:pt>
                <c:pt idx="195">
                  <c:v>39721</c:v>
                </c:pt>
                <c:pt idx="196">
                  <c:v>39689</c:v>
                </c:pt>
                <c:pt idx="197">
                  <c:v>39660</c:v>
                </c:pt>
                <c:pt idx="198">
                  <c:v>39629</c:v>
                </c:pt>
                <c:pt idx="199">
                  <c:v>39598</c:v>
                </c:pt>
                <c:pt idx="200">
                  <c:v>39568</c:v>
                </c:pt>
                <c:pt idx="201">
                  <c:v>39538</c:v>
                </c:pt>
                <c:pt idx="202">
                  <c:v>39507</c:v>
                </c:pt>
                <c:pt idx="203">
                  <c:v>39478</c:v>
                </c:pt>
                <c:pt idx="204">
                  <c:v>39447</c:v>
                </c:pt>
                <c:pt idx="205">
                  <c:v>39416</c:v>
                </c:pt>
                <c:pt idx="206">
                  <c:v>39386</c:v>
                </c:pt>
                <c:pt idx="207">
                  <c:v>39353</c:v>
                </c:pt>
                <c:pt idx="208">
                  <c:v>39325</c:v>
                </c:pt>
                <c:pt idx="209">
                  <c:v>39294</c:v>
                </c:pt>
                <c:pt idx="210">
                  <c:v>39262</c:v>
                </c:pt>
                <c:pt idx="211">
                  <c:v>39233</c:v>
                </c:pt>
                <c:pt idx="212">
                  <c:v>39202</c:v>
                </c:pt>
                <c:pt idx="213">
                  <c:v>39171</c:v>
                </c:pt>
                <c:pt idx="214">
                  <c:v>39141</c:v>
                </c:pt>
                <c:pt idx="215">
                  <c:v>39113</c:v>
                </c:pt>
                <c:pt idx="216">
                  <c:v>39080</c:v>
                </c:pt>
                <c:pt idx="217">
                  <c:v>39051</c:v>
                </c:pt>
                <c:pt idx="218">
                  <c:v>39021</c:v>
                </c:pt>
                <c:pt idx="219">
                  <c:v>38989</c:v>
                </c:pt>
                <c:pt idx="220">
                  <c:v>38960</c:v>
                </c:pt>
                <c:pt idx="221">
                  <c:v>38929</c:v>
                </c:pt>
                <c:pt idx="222">
                  <c:v>38898</c:v>
                </c:pt>
                <c:pt idx="223">
                  <c:v>38868</c:v>
                </c:pt>
                <c:pt idx="224">
                  <c:v>38835</c:v>
                </c:pt>
                <c:pt idx="225">
                  <c:v>38807</c:v>
                </c:pt>
                <c:pt idx="226">
                  <c:v>38776</c:v>
                </c:pt>
                <c:pt idx="227">
                  <c:v>38748</c:v>
                </c:pt>
                <c:pt idx="228">
                  <c:v>38716</c:v>
                </c:pt>
                <c:pt idx="229">
                  <c:v>38686</c:v>
                </c:pt>
                <c:pt idx="230">
                  <c:v>38656</c:v>
                </c:pt>
                <c:pt idx="231">
                  <c:v>38625</c:v>
                </c:pt>
                <c:pt idx="232">
                  <c:v>38595</c:v>
                </c:pt>
                <c:pt idx="233">
                  <c:v>38562</c:v>
                </c:pt>
                <c:pt idx="234">
                  <c:v>38533</c:v>
                </c:pt>
                <c:pt idx="235">
                  <c:v>38503</c:v>
                </c:pt>
                <c:pt idx="236">
                  <c:v>38471</c:v>
                </c:pt>
                <c:pt idx="237">
                  <c:v>38442</c:v>
                </c:pt>
                <c:pt idx="238">
                  <c:v>38411</c:v>
                </c:pt>
                <c:pt idx="239">
                  <c:v>38383</c:v>
                </c:pt>
                <c:pt idx="240">
                  <c:v>38352</c:v>
                </c:pt>
                <c:pt idx="241">
                  <c:v>38321</c:v>
                </c:pt>
                <c:pt idx="242">
                  <c:v>38289</c:v>
                </c:pt>
                <c:pt idx="243">
                  <c:v>38260</c:v>
                </c:pt>
                <c:pt idx="244">
                  <c:v>38230</c:v>
                </c:pt>
                <c:pt idx="245">
                  <c:v>38198</c:v>
                </c:pt>
                <c:pt idx="246">
                  <c:v>38168</c:v>
                </c:pt>
                <c:pt idx="247">
                  <c:v>38138</c:v>
                </c:pt>
                <c:pt idx="248">
                  <c:v>38107</c:v>
                </c:pt>
                <c:pt idx="249">
                  <c:v>38077</c:v>
                </c:pt>
                <c:pt idx="250">
                  <c:v>38044</c:v>
                </c:pt>
                <c:pt idx="251">
                  <c:v>38016</c:v>
                </c:pt>
                <c:pt idx="252">
                  <c:v>37986</c:v>
                </c:pt>
                <c:pt idx="253">
                  <c:v>37953</c:v>
                </c:pt>
                <c:pt idx="254">
                  <c:v>37925</c:v>
                </c:pt>
                <c:pt idx="255">
                  <c:v>37894</c:v>
                </c:pt>
                <c:pt idx="256">
                  <c:v>37862</c:v>
                </c:pt>
                <c:pt idx="257">
                  <c:v>37833</c:v>
                </c:pt>
                <c:pt idx="258">
                  <c:v>37802</c:v>
                </c:pt>
                <c:pt idx="259">
                  <c:v>37771</c:v>
                </c:pt>
                <c:pt idx="260">
                  <c:v>37741</c:v>
                </c:pt>
                <c:pt idx="261">
                  <c:v>37711</c:v>
                </c:pt>
                <c:pt idx="262">
                  <c:v>37680</c:v>
                </c:pt>
                <c:pt idx="263">
                  <c:v>37652</c:v>
                </c:pt>
                <c:pt idx="264">
                  <c:v>37621</c:v>
                </c:pt>
                <c:pt idx="265">
                  <c:v>37589</c:v>
                </c:pt>
                <c:pt idx="266">
                  <c:v>37560</c:v>
                </c:pt>
                <c:pt idx="267">
                  <c:v>37529</c:v>
                </c:pt>
                <c:pt idx="268">
                  <c:v>37498</c:v>
                </c:pt>
                <c:pt idx="269">
                  <c:v>37468</c:v>
                </c:pt>
                <c:pt idx="270">
                  <c:v>37435</c:v>
                </c:pt>
                <c:pt idx="271">
                  <c:v>37407</c:v>
                </c:pt>
                <c:pt idx="272">
                  <c:v>37376</c:v>
                </c:pt>
                <c:pt idx="273">
                  <c:v>37344</c:v>
                </c:pt>
                <c:pt idx="274">
                  <c:v>37315</c:v>
                </c:pt>
                <c:pt idx="275">
                  <c:v>37287</c:v>
                </c:pt>
                <c:pt idx="276">
                  <c:v>37256</c:v>
                </c:pt>
                <c:pt idx="277">
                  <c:v>37225</c:v>
                </c:pt>
                <c:pt idx="278">
                  <c:v>37195</c:v>
                </c:pt>
                <c:pt idx="279">
                  <c:v>37162</c:v>
                </c:pt>
                <c:pt idx="280">
                  <c:v>37134</c:v>
                </c:pt>
                <c:pt idx="281">
                  <c:v>37103</c:v>
                </c:pt>
                <c:pt idx="282">
                  <c:v>37071</c:v>
                </c:pt>
                <c:pt idx="283">
                  <c:v>37042</c:v>
                </c:pt>
                <c:pt idx="284">
                  <c:v>37011</c:v>
                </c:pt>
                <c:pt idx="285">
                  <c:v>36980</c:v>
                </c:pt>
                <c:pt idx="286">
                  <c:v>36950</c:v>
                </c:pt>
                <c:pt idx="287">
                  <c:v>36922</c:v>
                </c:pt>
                <c:pt idx="288">
                  <c:v>36889</c:v>
                </c:pt>
                <c:pt idx="289">
                  <c:v>36860</c:v>
                </c:pt>
                <c:pt idx="290">
                  <c:v>36830</c:v>
                </c:pt>
                <c:pt idx="291">
                  <c:v>36798</c:v>
                </c:pt>
                <c:pt idx="292">
                  <c:v>36769</c:v>
                </c:pt>
                <c:pt idx="293">
                  <c:v>36738</c:v>
                </c:pt>
                <c:pt idx="294">
                  <c:v>36707</c:v>
                </c:pt>
                <c:pt idx="295">
                  <c:v>36677</c:v>
                </c:pt>
                <c:pt idx="296">
                  <c:v>36644</c:v>
                </c:pt>
                <c:pt idx="297">
                  <c:v>36616</c:v>
                </c:pt>
                <c:pt idx="298">
                  <c:v>36585</c:v>
                </c:pt>
                <c:pt idx="299">
                  <c:v>36556</c:v>
                </c:pt>
                <c:pt idx="300">
                  <c:v>36525</c:v>
                </c:pt>
                <c:pt idx="301">
                  <c:v>36494</c:v>
                </c:pt>
                <c:pt idx="302">
                  <c:v>36462</c:v>
                </c:pt>
                <c:pt idx="303">
                  <c:v>36433</c:v>
                </c:pt>
                <c:pt idx="304">
                  <c:v>36403</c:v>
                </c:pt>
                <c:pt idx="305">
                  <c:v>36371</c:v>
                </c:pt>
                <c:pt idx="306">
                  <c:v>36341</c:v>
                </c:pt>
                <c:pt idx="307">
                  <c:v>36311</c:v>
                </c:pt>
                <c:pt idx="308">
                  <c:v>36280</c:v>
                </c:pt>
                <c:pt idx="309">
                  <c:v>36250</c:v>
                </c:pt>
                <c:pt idx="310">
                  <c:v>36217</c:v>
                </c:pt>
                <c:pt idx="311">
                  <c:v>36189</c:v>
                </c:pt>
                <c:pt idx="312">
                  <c:v>36160</c:v>
                </c:pt>
                <c:pt idx="313">
                  <c:v>36129</c:v>
                </c:pt>
                <c:pt idx="314">
                  <c:v>36098</c:v>
                </c:pt>
                <c:pt idx="315">
                  <c:v>36068</c:v>
                </c:pt>
                <c:pt idx="316">
                  <c:v>36038</c:v>
                </c:pt>
                <c:pt idx="317">
                  <c:v>36007</c:v>
                </c:pt>
                <c:pt idx="318">
                  <c:v>35976</c:v>
                </c:pt>
                <c:pt idx="319">
                  <c:v>35944</c:v>
                </c:pt>
                <c:pt idx="320">
                  <c:v>35915</c:v>
                </c:pt>
                <c:pt idx="321">
                  <c:v>35885</c:v>
                </c:pt>
                <c:pt idx="322">
                  <c:v>35853</c:v>
                </c:pt>
                <c:pt idx="323">
                  <c:v>35825</c:v>
                </c:pt>
                <c:pt idx="324">
                  <c:v>35795</c:v>
                </c:pt>
                <c:pt idx="325">
                  <c:v>35762</c:v>
                </c:pt>
                <c:pt idx="326">
                  <c:v>35734</c:v>
                </c:pt>
                <c:pt idx="327">
                  <c:v>35703</c:v>
                </c:pt>
                <c:pt idx="328">
                  <c:v>35671</c:v>
                </c:pt>
                <c:pt idx="329">
                  <c:v>35642</c:v>
                </c:pt>
                <c:pt idx="330">
                  <c:v>35611</c:v>
                </c:pt>
                <c:pt idx="331">
                  <c:v>35580</c:v>
                </c:pt>
                <c:pt idx="332">
                  <c:v>35550</c:v>
                </c:pt>
                <c:pt idx="333">
                  <c:v>35520</c:v>
                </c:pt>
                <c:pt idx="334">
                  <c:v>35489</c:v>
                </c:pt>
                <c:pt idx="335">
                  <c:v>35461</c:v>
                </c:pt>
                <c:pt idx="336">
                  <c:v>35430</c:v>
                </c:pt>
                <c:pt idx="337">
                  <c:v>35398</c:v>
                </c:pt>
                <c:pt idx="338">
                  <c:v>35369</c:v>
                </c:pt>
                <c:pt idx="339">
                  <c:v>35338</c:v>
                </c:pt>
                <c:pt idx="340">
                  <c:v>35307</c:v>
                </c:pt>
                <c:pt idx="341">
                  <c:v>35277</c:v>
                </c:pt>
                <c:pt idx="342">
                  <c:v>35244</c:v>
                </c:pt>
                <c:pt idx="343">
                  <c:v>35216</c:v>
                </c:pt>
                <c:pt idx="344">
                  <c:v>35185</c:v>
                </c:pt>
                <c:pt idx="345">
                  <c:v>35153</c:v>
                </c:pt>
                <c:pt idx="346">
                  <c:v>35124</c:v>
                </c:pt>
                <c:pt idx="347">
                  <c:v>35095</c:v>
                </c:pt>
                <c:pt idx="348">
                  <c:v>35062</c:v>
                </c:pt>
                <c:pt idx="349">
                  <c:v>35033</c:v>
                </c:pt>
                <c:pt idx="350">
                  <c:v>35003</c:v>
                </c:pt>
                <c:pt idx="351">
                  <c:v>34971</c:v>
                </c:pt>
                <c:pt idx="352">
                  <c:v>34942</c:v>
                </c:pt>
                <c:pt idx="353">
                  <c:v>34911</c:v>
                </c:pt>
                <c:pt idx="354">
                  <c:v>34880</c:v>
                </c:pt>
                <c:pt idx="355">
                  <c:v>34850</c:v>
                </c:pt>
                <c:pt idx="356">
                  <c:v>34817</c:v>
                </c:pt>
                <c:pt idx="357">
                  <c:v>34789</c:v>
                </c:pt>
                <c:pt idx="358">
                  <c:v>34758</c:v>
                </c:pt>
                <c:pt idx="359">
                  <c:v>34730</c:v>
                </c:pt>
                <c:pt idx="360">
                  <c:v>34698</c:v>
                </c:pt>
                <c:pt idx="361">
                  <c:v>34668</c:v>
                </c:pt>
                <c:pt idx="362">
                  <c:v>34638</c:v>
                </c:pt>
                <c:pt idx="363">
                  <c:v>34607</c:v>
                </c:pt>
                <c:pt idx="364">
                  <c:v>34577</c:v>
                </c:pt>
                <c:pt idx="365">
                  <c:v>34544</c:v>
                </c:pt>
                <c:pt idx="366">
                  <c:v>34515</c:v>
                </c:pt>
                <c:pt idx="367">
                  <c:v>34485</c:v>
                </c:pt>
                <c:pt idx="368">
                  <c:v>34453</c:v>
                </c:pt>
                <c:pt idx="369">
                  <c:v>34424</c:v>
                </c:pt>
                <c:pt idx="370">
                  <c:v>34393</c:v>
                </c:pt>
                <c:pt idx="371">
                  <c:v>34365</c:v>
                </c:pt>
                <c:pt idx="372">
                  <c:v>34334</c:v>
                </c:pt>
                <c:pt idx="373">
                  <c:v>34303</c:v>
                </c:pt>
                <c:pt idx="374">
                  <c:v>34271</c:v>
                </c:pt>
                <c:pt idx="375">
                  <c:v>34242</c:v>
                </c:pt>
                <c:pt idx="376">
                  <c:v>34212</c:v>
                </c:pt>
                <c:pt idx="377">
                  <c:v>34180</c:v>
                </c:pt>
                <c:pt idx="378">
                  <c:v>34150</c:v>
                </c:pt>
                <c:pt idx="379">
                  <c:v>34120</c:v>
                </c:pt>
                <c:pt idx="380">
                  <c:v>34089</c:v>
                </c:pt>
                <c:pt idx="381">
                  <c:v>34059</c:v>
                </c:pt>
                <c:pt idx="382">
                  <c:v>34026</c:v>
                </c:pt>
                <c:pt idx="383">
                  <c:v>33998</c:v>
                </c:pt>
                <c:pt idx="384">
                  <c:v>33969</c:v>
                </c:pt>
                <c:pt idx="385">
                  <c:v>33938</c:v>
                </c:pt>
                <c:pt idx="386">
                  <c:v>33907</c:v>
                </c:pt>
                <c:pt idx="387">
                  <c:v>33877</c:v>
                </c:pt>
                <c:pt idx="388">
                  <c:v>33847</c:v>
                </c:pt>
                <c:pt idx="389">
                  <c:v>33816</c:v>
                </c:pt>
                <c:pt idx="390">
                  <c:v>33785</c:v>
                </c:pt>
                <c:pt idx="391">
                  <c:v>33753</c:v>
                </c:pt>
                <c:pt idx="392">
                  <c:v>33724</c:v>
                </c:pt>
                <c:pt idx="393">
                  <c:v>33694</c:v>
                </c:pt>
                <c:pt idx="394">
                  <c:v>33662</c:v>
                </c:pt>
                <c:pt idx="395">
                  <c:v>33634</c:v>
                </c:pt>
                <c:pt idx="396">
                  <c:v>33603</c:v>
                </c:pt>
                <c:pt idx="397">
                  <c:v>33571</c:v>
                </c:pt>
                <c:pt idx="398">
                  <c:v>33542</c:v>
                </c:pt>
                <c:pt idx="399">
                  <c:v>33511</c:v>
                </c:pt>
                <c:pt idx="400">
                  <c:v>33480</c:v>
                </c:pt>
                <c:pt idx="401">
                  <c:v>33450</c:v>
                </c:pt>
                <c:pt idx="402">
                  <c:v>33417</c:v>
                </c:pt>
                <c:pt idx="403">
                  <c:v>33389</c:v>
                </c:pt>
                <c:pt idx="404">
                  <c:v>33358</c:v>
                </c:pt>
                <c:pt idx="405">
                  <c:v>33326</c:v>
                </c:pt>
                <c:pt idx="406">
                  <c:v>33297</c:v>
                </c:pt>
                <c:pt idx="407">
                  <c:v>33269</c:v>
                </c:pt>
                <c:pt idx="408">
                  <c:v>33238</c:v>
                </c:pt>
                <c:pt idx="409">
                  <c:v>33207</c:v>
                </c:pt>
                <c:pt idx="410">
                  <c:v>33177</c:v>
                </c:pt>
                <c:pt idx="411">
                  <c:v>33144</c:v>
                </c:pt>
                <c:pt idx="412">
                  <c:v>33116</c:v>
                </c:pt>
                <c:pt idx="413">
                  <c:v>33085</c:v>
                </c:pt>
                <c:pt idx="414">
                  <c:v>33053</c:v>
                </c:pt>
                <c:pt idx="415">
                  <c:v>33024</c:v>
                </c:pt>
                <c:pt idx="416">
                  <c:v>32993</c:v>
                </c:pt>
                <c:pt idx="417">
                  <c:v>32962</c:v>
                </c:pt>
                <c:pt idx="418">
                  <c:v>32932</c:v>
                </c:pt>
                <c:pt idx="419">
                  <c:v>32904</c:v>
                </c:pt>
              </c:numCache>
            </c:numRef>
          </c:cat>
          <c:val>
            <c:numRef>
              <c:f>[CMF_Deck_Charts.xlsx]Sheet1!$C$3:$C$422</c:f>
              <c:numCache>
                <c:formatCode>General</c:formatCode>
                <c:ptCount val="420"/>
                <c:pt idx="0">
                  <c:v>21.716699999999999</c:v>
                </c:pt>
                <c:pt idx="1">
                  <c:v>22.488600000000002</c:v>
                </c:pt>
                <c:pt idx="2">
                  <c:v>21.482600000000001</c:v>
                </c:pt>
                <c:pt idx="3">
                  <c:v>21.753799999999998</c:v>
                </c:pt>
                <c:pt idx="4">
                  <c:v>21.443999999999999</c:v>
                </c:pt>
                <c:pt idx="5">
                  <c:v>21.148199999999999</c:v>
                </c:pt>
                <c:pt idx="6">
                  <c:v>21.177199999999999</c:v>
                </c:pt>
                <c:pt idx="7">
                  <c:v>20.711600000000001</c:v>
                </c:pt>
                <c:pt idx="8">
                  <c:v>19.97</c:v>
                </c:pt>
                <c:pt idx="9">
                  <c:v>21.1157</c:v>
                </c:pt>
                <c:pt idx="10">
                  <c:v>20.768000000000001</c:v>
                </c:pt>
                <c:pt idx="11">
                  <c:v>19.965199999999999</c:v>
                </c:pt>
                <c:pt idx="12">
                  <c:v>19.6998</c:v>
                </c:pt>
                <c:pt idx="13">
                  <c:v>18.990100000000002</c:v>
                </c:pt>
                <c:pt idx="14">
                  <c:v>17.588100000000001</c:v>
                </c:pt>
                <c:pt idx="15">
                  <c:v>18.044699999999999</c:v>
                </c:pt>
                <c:pt idx="16">
                  <c:v>19.1142</c:v>
                </c:pt>
                <c:pt idx="17">
                  <c:v>19.903400000000001</c:v>
                </c:pt>
                <c:pt idx="18">
                  <c:v>19.399100000000001</c:v>
                </c:pt>
                <c:pt idx="19">
                  <c:v>18.3445</c:v>
                </c:pt>
                <c:pt idx="20">
                  <c:v>18.4361</c:v>
                </c:pt>
                <c:pt idx="21">
                  <c:v>18.298100000000002</c:v>
                </c:pt>
                <c:pt idx="22">
                  <c:v>17.702100000000002</c:v>
                </c:pt>
                <c:pt idx="23">
                  <c:v>18.1922</c:v>
                </c:pt>
                <c:pt idx="24">
                  <c:v>16.846399999999999</c:v>
                </c:pt>
                <c:pt idx="25">
                  <c:v>17.929400000000001</c:v>
                </c:pt>
                <c:pt idx="26">
                  <c:v>16.8889</c:v>
                </c:pt>
                <c:pt idx="27">
                  <c:v>15.2842</c:v>
                </c:pt>
                <c:pt idx="28">
                  <c:v>16.870999999999999</c:v>
                </c:pt>
                <c:pt idx="29">
                  <c:v>17.628699999999998</c:v>
                </c:pt>
                <c:pt idx="30">
                  <c:v>15.981299999999999</c:v>
                </c:pt>
                <c:pt idx="31">
                  <c:v>17.566199999999998</c:v>
                </c:pt>
                <c:pt idx="32">
                  <c:v>17.7288</c:v>
                </c:pt>
                <c:pt idx="33">
                  <c:v>19.620200000000001</c:v>
                </c:pt>
                <c:pt idx="34">
                  <c:v>19.325199999999999</c:v>
                </c:pt>
                <c:pt idx="35">
                  <c:v>20.093599999999999</c:v>
                </c:pt>
                <c:pt idx="36">
                  <c:v>21.4558</c:v>
                </c:pt>
                <c:pt idx="37">
                  <c:v>20.855499999999999</c:v>
                </c:pt>
                <c:pt idx="38">
                  <c:v>21.3432</c:v>
                </c:pt>
                <c:pt idx="39">
                  <c:v>20.1572</c:v>
                </c:pt>
                <c:pt idx="40">
                  <c:v>21.262599999999999</c:v>
                </c:pt>
                <c:pt idx="41">
                  <c:v>21.033100000000001</c:v>
                </c:pt>
                <c:pt idx="42">
                  <c:v>21.381900000000002</c:v>
                </c:pt>
                <c:pt idx="43">
                  <c:v>21.2409</c:v>
                </c:pt>
                <c:pt idx="44">
                  <c:v>21.694199999999999</c:v>
                </c:pt>
                <c:pt idx="45">
                  <c:v>21.912099999999999</c:v>
                </c:pt>
                <c:pt idx="46">
                  <c:v>21.505199999999999</c:v>
                </c:pt>
                <c:pt idx="47">
                  <c:v>21.456099999999999</c:v>
                </c:pt>
                <c:pt idx="48">
                  <c:v>22.6008</c:v>
                </c:pt>
                <c:pt idx="49">
                  <c:v>21.957999999999998</c:v>
                </c:pt>
                <c:pt idx="50">
                  <c:v>20.396100000000001</c:v>
                </c:pt>
                <c:pt idx="51">
                  <c:v>21.564499999999999</c:v>
                </c:pt>
                <c:pt idx="52">
                  <c:v>22.947099999999999</c:v>
                </c:pt>
                <c:pt idx="53">
                  <c:v>22.019200000000001</c:v>
                </c:pt>
                <c:pt idx="54">
                  <c:v>21.724799999999998</c:v>
                </c:pt>
                <c:pt idx="55">
                  <c:v>21.9771</c:v>
                </c:pt>
                <c:pt idx="56">
                  <c:v>20.816500000000001</c:v>
                </c:pt>
                <c:pt idx="57">
                  <c:v>16.4938</c:v>
                </c:pt>
                <c:pt idx="58">
                  <c:v>16.863700000000001</c:v>
                </c:pt>
                <c:pt idx="59">
                  <c:v>18.309799999999999</c:v>
                </c:pt>
                <c:pt idx="60">
                  <c:v>18.4453</c:v>
                </c:pt>
                <c:pt idx="61">
                  <c:v>18.024899999999999</c:v>
                </c:pt>
                <c:pt idx="62">
                  <c:v>17.397200000000002</c:v>
                </c:pt>
                <c:pt idx="63">
                  <c:v>16.955300000000001</c:v>
                </c:pt>
                <c:pt idx="64">
                  <c:v>16.8093</c:v>
                </c:pt>
                <c:pt idx="65">
                  <c:v>17.1645</c:v>
                </c:pt>
                <c:pt idx="66">
                  <c:v>16.990100000000002</c:v>
                </c:pt>
                <c:pt idx="67">
                  <c:v>15.948</c:v>
                </c:pt>
                <c:pt idx="68">
                  <c:v>17.1493</c:v>
                </c:pt>
                <c:pt idx="69">
                  <c:v>16.6296</c:v>
                </c:pt>
                <c:pt idx="70">
                  <c:v>16.514600000000002</c:v>
                </c:pt>
                <c:pt idx="71">
                  <c:v>16.018699999999999</c:v>
                </c:pt>
                <c:pt idx="72">
                  <c:v>14.594099999999999</c:v>
                </c:pt>
                <c:pt idx="73">
                  <c:v>16.0062</c:v>
                </c:pt>
                <c:pt idx="74">
                  <c:v>15.650700000000001</c:v>
                </c:pt>
                <c:pt idx="75">
                  <c:v>16.9132</c:v>
                </c:pt>
                <c:pt idx="76">
                  <c:v>17.043800000000001</c:v>
                </c:pt>
                <c:pt idx="77">
                  <c:v>16.648399999999999</c:v>
                </c:pt>
                <c:pt idx="78">
                  <c:v>16.259599999999999</c:v>
                </c:pt>
                <c:pt idx="79">
                  <c:v>16.399999999999999</c:v>
                </c:pt>
                <c:pt idx="80">
                  <c:v>16.223099999999999</c:v>
                </c:pt>
                <c:pt idx="81">
                  <c:v>16.4101</c:v>
                </c:pt>
                <c:pt idx="82">
                  <c:v>17.038</c:v>
                </c:pt>
                <c:pt idx="83">
                  <c:v>17.9848</c:v>
                </c:pt>
                <c:pt idx="84">
                  <c:v>18.2349</c:v>
                </c:pt>
                <c:pt idx="85">
                  <c:v>18.423200000000001</c:v>
                </c:pt>
                <c:pt idx="86">
                  <c:v>18.1081</c:v>
                </c:pt>
                <c:pt idx="87">
                  <c:v>17.9163</c:v>
                </c:pt>
                <c:pt idx="88">
                  <c:v>17.7056</c:v>
                </c:pt>
                <c:pt idx="89">
                  <c:v>17.819900000000001</c:v>
                </c:pt>
                <c:pt idx="90">
                  <c:v>17.655899999999999</c:v>
                </c:pt>
                <c:pt idx="91">
                  <c:v>17.742699999999999</c:v>
                </c:pt>
                <c:pt idx="92">
                  <c:v>17.6724</c:v>
                </c:pt>
                <c:pt idx="93">
                  <c:v>17.710799999999999</c:v>
                </c:pt>
                <c:pt idx="94">
                  <c:v>17.953399999999998</c:v>
                </c:pt>
                <c:pt idx="95">
                  <c:v>17.334199999999999</c:v>
                </c:pt>
                <c:pt idx="96">
                  <c:v>17.1554</c:v>
                </c:pt>
                <c:pt idx="97">
                  <c:v>17.1783</c:v>
                </c:pt>
                <c:pt idx="98">
                  <c:v>16.722000000000001</c:v>
                </c:pt>
                <c:pt idx="99">
                  <c:v>17.1982</c:v>
                </c:pt>
                <c:pt idx="100">
                  <c:v>17.3474</c:v>
                </c:pt>
                <c:pt idx="101">
                  <c:v>17.449300000000001</c:v>
                </c:pt>
                <c:pt idx="102">
                  <c:v>16.962</c:v>
                </c:pt>
                <c:pt idx="103">
                  <c:v>17.101600000000001</c:v>
                </c:pt>
                <c:pt idx="104">
                  <c:v>17.011399999999998</c:v>
                </c:pt>
                <c:pt idx="105">
                  <c:v>16.96</c:v>
                </c:pt>
                <c:pt idx="106">
                  <c:v>15.969099999999999</c:v>
                </c:pt>
                <c:pt idx="107">
                  <c:v>15.8415</c:v>
                </c:pt>
                <c:pt idx="108">
                  <c:v>16.299600000000002</c:v>
                </c:pt>
                <c:pt idx="109">
                  <c:v>16.683599999999998</c:v>
                </c:pt>
                <c:pt idx="110">
                  <c:v>16.7576</c:v>
                </c:pt>
                <c:pt idx="111">
                  <c:v>15.3239</c:v>
                </c:pt>
                <c:pt idx="112">
                  <c:v>15.783899999999999</c:v>
                </c:pt>
                <c:pt idx="113">
                  <c:v>16.860199999999999</c:v>
                </c:pt>
                <c:pt idx="114">
                  <c:v>16.602699999999999</c:v>
                </c:pt>
                <c:pt idx="115">
                  <c:v>17.034700000000001</c:v>
                </c:pt>
                <c:pt idx="116">
                  <c:v>17.071100000000001</c:v>
                </c:pt>
                <c:pt idx="117">
                  <c:v>16.920999999999999</c:v>
                </c:pt>
                <c:pt idx="118">
                  <c:v>17.336400000000001</c:v>
                </c:pt>
                <c:pt idx="119">
                  <c:v>16.369599999999998</c:v>
                </c:pt>
                <c:pt idx="120">
                  <c:v>16.388500000000001</c:v>
                </c:pt>
                <c:pt idx="121">
                  <c:v>16.304099999999998</c:v>
                </c:pt>
                <c:pt idx="122">
                  <c:v>15.8803</c:v>
                </c:pt>
                <c:pt idx="123">
                  <c:v>15.398099999999999</c:v>
                </c:pt>
                <c:pt idx="124">
                  <c:v>15.7498</c:v>
                </c:pt>
                <c:pt idx="125">
                  <c:v>15.2197</c:v>
                </c:pt>
                <c:pt idx="126">
                  <c:v>15.694000000000001</c:v>
                </c:pt>
                <c:pt idx="127">
                  <c:v>15.462300000000001</c:v>
                </c:pt>
                <c:pt idx="128">
                  <c:v>15.333299999999999</c:v>
                </c:pt>
                <c:pt idx="129">
                  <c:v>15.440099999999999</c:v>
                </c:pt>
                <c:pt idx="130">
                  <c:v>15.4953</c:v>
                </c:pt>
                <c:pt idx="131">
                  <c:v>14.834199999999999</c:v>
                </c:pt>
                <c:pt idx="132">
                  <c:v>15.370699999999999</c:v>
                </c:pt>
                <c:pt idx="133">
                  <c:v>15.1008</c:v>
                </c:pt>
                <c:pt idx="134">
                  <c:v>14.7257</c:v>
                </c:pt>
                <c:pt idx="135">
                  <c:v>14.125999999999999</c:v>
                </c:pt>
                <c:pt idx="136">
                  <c:v>13.9008</c:v>
                </c:pt>
                <c:pt idx="137">
                  <c:v>14.4391</c:v>
                </c:pt>
                <c:pt idx="138">
                  <c:v>13.796799999999999</c:v>
                </c:pt>
                <c:pt idx="139">
                  <c:v>14.1463</c:v>
                </c:pt>
                <c:pt idx="140">
                  <c:v>13.9217</c:v>
                </c:pt>
                <c:pt idx="141">
                  <c:v>13.6904</c:v>
                </c:pt>
                <c:pt idx="142">
                  <c:v>13.3504</c:v>
                </c:pt>
                <c:pt idx="143">
                  <c:v>13.283300000000001</c:v>
                </c:pt>
                <c:pt idx="144">
                  <c:v>12.6218</c:v>
                </c:pt>
                <c:pt idx="145">
                  <c:v>12.6562</c:v>
                </c:pt>
                <c:pt idx="146">
                  <c:v>12.6784</c:v>
                </c:pt>
                <c:pt idx="147">
                  <c:v>12.8851</c:v>
                </c:pt>
                <c:pt idx="148">
                  <c:v>12.660500000000001</c:v>
                </c:pt>
                <c:pt idx="149">
                  <c:v>12.489000000000001</c:v>
                </c:pt>
                <c:pt idx="150">
                  <c:v>12.2301</c:v>
                </c:pt>
                <c:pt idx="151">
                  <c:v>11.8264</c:v>
                </c:pt>
                <c:pt idx="152">
                  <c:v>12.707100000000001</c:v>
                </c:pt>
                <c:pt idx="153">
                  <c:v>13.0581</c:v>
                </c:pt>
                <c:pt idx="154">
                  <c:v>12.786099999999999</c:v>
                </c:pt>
                <c:pt idx="155">
                  <c:v>12.303800000000001</c:v>
                </c:pt>
                <c:pt idx="156">
                  <c:v>11.818300000000001</c:v>
                </c:pt>
                <c:pt idx="157">
                  <c:v>11.8003</c:v>
                </c:pt>
                <c:pt idx="158">
                  <c:v>11.858599999999999</c:v>
                </c:pt>
                <c:pt idx="159">
                  <c:v>10.497299999999999</c:v>
                </c:pt>
                <c:pt idx="160">
                  <c:v>11.3087</c:v>
                </c:pt>
                <c:pt idx="161">
                  <c:v>11.9945</c:v>
                </c:pt>
                <c:pt idx="162">
                  <c:v>12.420199999999999</c:v>
                </c:pt>
                <c:pt idx="163">
                  <c:v>12.7674</c:v>
                </c:pt>
                <c:pt idx="164">
                  <c:v>13.102499999999999</c:v>
                </c:pt>
                <c:pt idx="165">
                  <c:v>13.084899999999999</c:v>
                </c:pt>
                <c:pt idx="166">
                  <c:v>13.3423</c:v>
                </c:pt>
                <c:pt idx="167">
                  <c:v>13.107900000000001</c:v>
                </c:pt>
                <c:pt idx="168">
                  <c:v>13.1038</c:v>
                </c:pt>
                <c:pt idx="169">
                  <c:v>12.4985</c:v>
                </c:pt>
                <c:pt idx="170">
                  <c:v>12.623100000000001</c:v>
                </c:pt>
                <c:pt idx="171">
                  <c:v>12.2959</c:v>
                </c:pt>
                <c:pt idx="172">
                  <c:v>11.417199999999999</c:v>
                </c:pt>
                <c:pt idx="173">
                  <c:v>12.099</c:v>
                </c:pt>
                <c:pt idx="174">
                  <c:v>11.502000000000001</c:v>
                </c:pt>
                <c:pt idx="175">
                  <c:v>12.2668</c:v>
                </c:pt>
                <c:pt idx="176">
                  <c:v>13.6417</c:v>
                </c:pt>
                <c:pt idx="177">
                  <c:v>14.040100000000001</c:v>
                </c:pt>
                <c:pt idx="178">
                  <c:v>13.4839</c:v>
                </c:pt>
                <c:pt idx="179">
                  <c:v>13.2805</c:v>
                </c:pt>
                <c:pt idx="180">
                  <c:v>14.2401</c:v>
                </c:pt>
                <c:pt idx="181">
                  <c:v>14.175800000000001</c:v>
                </c:pt>
                <c:pt idx="182">
                  <c:v>13.7468</c:v>
                </c:pt>
                <c:pt idx="183">
                  <c:v>14.545299999999999</c:v>
                </c:pt>
                <c:pt idx="184">
                  <c:v>14.3622</c:v>
                </c:pt>
                <c:pt idx="185">
                  <c:v>14.164199999999999</c:v>
                </c:pt>
                <c:pt idx="186">
                  <c:v>13.590999999999999</c:v>
                </c:pt>
                <c:pt idx="187">
                  <c:v>14.2088</c:v>
                </c:pt>
                <c:pt idx="188">
                  <c:v>13.5746</c:v>
                </c:pt>
                <c:pt idx="189">
                  <c:v>12.2941</c:v>
                </c:pt>
                <c:pt idx="190">
                  <c:v>11.1029</c:v>
                </c:pt>
                <c:pt idx="191">
                  <c:v>11.8264</c:v>
                </c:pt>
                <c:pt idx="192">
                  <c:v>11.678100000000001</c:v>
                </c:pt>
                <c:pt idx="193">
                  <c:v>10.891500000000001</c:v>
                </c:pt>
                <c:pt idx="194">
                  <c:v>11.0198</c:v>
                </c:pt>
                <c:pt idx="195">
                  <c:v>12.055400000000001</c:v>
                </c:pt>
                <c:pt idx="196">
                  <c:v>13.211399999999999</c:v>
                </c:pt>
                <c:pt idx="197">
                  <c:v>12.972200000000001</c:v>
                </c:pt>
                <c:pt idx="198">
                  <c:v>12.838200000000001</c:v>
                </c:pt>
                <c:pt idx="199">
                  <c:v>14.132899999999999</c:v>
                </c:pt>
                <c:pt idx="200">
                  <c:v>14.0924</c:v>
                </c:pt>
                <c:pt idx="201">
                  <c:v>13.2682</c:v>
                </c:pt>
                <c:pt idx="202">
                  <c:v>13.4299</c:v>
                </c:pt>
                <c:pt idx="203">
                  <c:v>13.6951</c:v>
                </c:pt>
                <c:pt idx="204">
                  <c:v>14.4068</c:v>
                </c:pt>
                <c:pt idx="205">
                  <c:v>14.5337</c:v>
                </c:pt>
                <c:pt idx="206">
                  <c:v>15.091799999999999</c:v>
                </c:pt>
                <c:pt idx="207">
                  <c:v>14.781000000000001</c:v>
                </c:pt>
                <c:pt idx="208">
                  <c:v>14.460100000000001</c:v>
                </c:pt>
                <c:pt idx="209">
                  <c:v>14.371</c:v>
                </c:pt>
                <c:pt idx="210">
                  <c:v>15.0791</c:v>
                </c:pt>
                <c:pt idx="211">
                  <c:v>15.524800000000001</c:v>
                </c:pt>
                <c:pt idx="212">
                  <c:v>15.204800000000001</c:v>
                </c:pt>
                <c:pt idx="213">
                  <c:v>14.7889</c:v>
                </c:pt>
                <c:pt idx="214">
                  <c:v>14.7288</c:v>
                </c:pt>
                <c:pt idx="215">
                  <c:v>15.142099999999999</c:v>
                </c:pt>
                <c:pt idx="216">
                  <c:v>14.8499</c:v>
                </c:pt>
                <c:pt idx="217">
                  <c:v>14.776300000000001</c:v>
                </c:pt>
                <c:pt idx="218">
                  <c:v>14.662800000000001</c:v>
                </c:pt>
                <c:pt idx="219">
                  <c:v>14.2819</c:v>
                </c:pt>
                <c:pt idx="220">
                  <c:v>14.1492</c:v>
                </c:pt>
                <c:pt idx="221">
                  <c:v>13.962899999999999</c:v>
                </c:pt>
                <c:pt idx="222">
                  <c:v>13.9664</c:v>
                </c:pt>
                <c:pt idx="223">
                  <c:v>14.154500000000001</c:v>
                </c:pt>
                <c:pt idx="224">
                  <c:v>14.7318</c:v>
                </c:pt>
                <c:pt idx="225">
                  <c:v>14.6234</c:v>
                </c:pt>
                <c:pt idx="226">
                  <c:v>14.5494</c:v>
                </c:pt>
                <c:pt idx="227">
                  <c:v>14.668100000000001</c:v>
                </c:pt>
                <c:pt idx="228">
                  <c:v>14.470599999999999</c:v>
                </c:pt>
                <c:pt idx="229">
                  <c:v>14.5718</c:v>
                </c:pt>
                <c:pt idx="230">
                  <c:v>14.1187</c:v>
                </c:pt>
                <c:pt idx="231">
                  <c:v>14.6378</c:v>
                </c:pt>
                <c:pt idx="232">
                  <c:v>14.7501</c:v>
                </c:pt>
                <c:pt idx="233">
                  <c:v>15.2806</c:v>
                </c:pt>
                <c:pt idx="234">
                  <c:v>14.979200000000001</c:v>
                </c:pt>
                <c:pt idx="235">
                  <c:v>15.1655</c:v>
                </c:pt>
                <c:pt idx="236">
                  <c:v>14.8378</c:v>
                </c:pt>
                <c:pt idx="237">
                  <c:v>15.8063</c:v>
                </c:pt>
                <c:pt idx="238">
                  <c:v>15.8063</c:v>
                </c:pt>
                <c:pt idx="239">
                  <c:v>15.8063</c:v>
                </c:pt>
                <c:pt idx="240">
                  <c:v>15.8063</c:v>
                </c:pt>
                <c:pt idx="241">
                  <c:v>15.5007</c:v>
                </c:pt>
                <c:pt idx="242">
                  <c:v>15.1395</c:v>
                </c:pt>
                <c:pt idx="243">
                  <c:v>15.187099999999999</c:v>
                </c:pt>
                <c:pt idx="244">
                  <c:v>15.1944</c:v>
                </c:pt>
                <c:pt idx="245">
                  <c:v>15.2666</c:v>
                </c:pt>
                <c:pt idx="246">
                  <c:v>15.983599999999999</c:v>
                </c:pt>
                <c:pt idx="247">
                  <c:v>15.981299999999999</c:v>
                </c:pt>
                <c:pt idx="248">
                  <c:v>16.159300000000002</c:v>
                </c:pt>
                <c:pt idx="249">
                  <c:v>16.895199999999999</c:v>
                </c:pt>
                <c:pt idx="250">
                  <c:v>17.6419</c:v>
                </c:pt>
                <c:pt idx="251">
                  <c:v>17.6495</c:v>
                </c:pt>
                <c:pt idx="252">
                  <c:v>17.771599999999999</c:v>
                </c:pt>
                <c:pt idx="253">
                  <c:v>17.169699999999999</c:v>
                </c:pt>
                <c:pt idx="254">
                  <c:v>17.220099999999999</c:v>
                </c:pt>
                <c:pt idx="255">
                  <c:v>16.544499999999999</c:v>
                </c:pt>
                <c:pt idx="256">
                  <c:v>16.890499999999999</c:v>
                </c:pt>
                <c:pt idx="257">
                  <c:v>16.716200000000001</c:v>
                </c:pt>
                <c:pt idx="258">
                  <c:v>16.742899999999999</c:v>
                </c:pt>
                <c:pt idx="259">
                  <c:v>16.653199999999998</c:v>
                </c:pt>
                <c:pt idx="260">
                  <c:v>16.095700000000001</c:v>
                </c:pt>
                <c:pt idx="261">
                  <c:v>15.085000000000001</c:v>
                </c:pt>
                <c:pt idx="262">
                  <c:v>14.9663</c:v>
                </c:pt>
                <c:pt idx="263">
                  <c:v>15.360900000000001</c:v>
                </c:pt>
                <c:pt idx="264">
                  <c:v>15.769500000000001</c:v>
                </c:pt>
                <c:pt idx="265">
                  <c:v>16.870799999999999</c:v>
                </c:pt>
                <c:pt idx="266">
                  <c:v>16.0259</c:v>
                </c:pt>
                <c:pt idx="267">
                  <c:v>14.563499999999999</c:v>
                </c:pt>
                <c:pt idx="268">
                  <c:v>16.2197</c:v>
                </c:pt>
                <c:pt idx="269">
                  <c:v>16.368500000000001</c:v>
                </c:pt>
                <c:pt idx="270">
                  <c:v>17.4346</c:v>
                </c:pt>
                <c:pt idx="271">
                  <c:v>18.78</c:v>
                </c:pt>
                <c:pt idx="272">
                  <c:v>19.180199999999999</c:v>
                </c:pt>
                <c:pt idx="273">
                  <c:v>20.458100000000002</c:v>
                </c:pt>
                <c:pt idx="274">
                  <c:v>19.9697</c:v>
                </c:pt>
                <c:pt idx="275">
                  <c:v>20.5242</c:v>
                </c:pt>
                <c:pt idx="276">
                  <c:v>21.014900000000001</c:v>
                </c:pt>
                <c:pt idx="277">
                  <c:v>20.834900000000001</c:v>
                </c:pt>
                <c:pt idx="278">
                  <c:v>19.408300000000001</c:v>
                </c:pt>
                <c:pt idx="279">
                  <c:v>18.638000000000002</c:v>
                </c:pt>
                <c:pt idx="280">
                  <c:v>19.863</c:v>
                </c:pt>
                <c:pt idx="281">
                  <c:v>21.0532</c:v>
                </c:pt>
                <c:pt idx="282">
                  <c:v>20.936699999999998</c:v>
                </c:pt>
                <c:pt idx="283">
                  <c:v>21.405000000000001</c:v>
                </c:pt>
                <c:pt idx="284">
                  <c:v>21.124500000000001</c:v>
                </c:pt>
                <c:pt idx="285">
                  <c:v>19.472999999999999</c:v>
                </c:pt>
                <c:pt idx="286">
                  <c:v>20.487500000000001</c:v>
                </c:pt>
                <c:pt idx="287">
                  <c:v>22.126300000000001</c:v>
                </c:pt>
                <c:pt idx="288">
                  <c:v>21.610700000000001</c:v>
                </c:pt>
                <c:pt idx="289">
                  <c:v>21.107700000000001</c:v>
                </c:pt>
                <c:pt idx="290">
                  <c:v>22.3354</c:v>
                </c:pt>
                <c:pt idx="291">
                  <c:v>22.2852</c:v>
                </c:pt>
                <c:pt idx="292">
                  <c:v>22.785900000000002</c:v>
                </c:pt>
                <c:pt idx="293">
                  <c:v>22.345199999999998</c:v>
                </c:pt>
                <c:pt idx="294">
                  <c:v>23.055299999999999</c:v>
                </c:pt>
                <c:pt idx="295">
                  <c:v>22.774799999999999</c:v>
                </c:pt>
                <c:pt idx="296">
                  <c:v>23.5505</c:v>
                </c:pt>
                <c:pt idx="297">
                  <c:v>24.531600000000001</c:v>
                </c:pt>
                <c:pt idx="298">
                  <c:v>23.057700000000001</c:v>
                </c:pt>
                <c:pt idx="299">
                  <c:v>23.798200000000001</c:v>
                </c:pt>
                <c:pt idx="300">
                  <c:v>25.233799999999999</c:v>
                </c:pt>
                <c:pt idx="301">
                  <c:v>23.595500000000001</c:v>
                </c:pt>
                <c:pt idx="302">
                  <c:v>24.085000000000001</c:v>
                </c:pt>
                <c:pt idx="303">
                  <c:v>22.902000000000001</c:v>
                </c:pt>
                <c:pt idx="304">
                  <c:v>22.973800000000001</c:v>
                </c:pt>
                <c:pt idx="305">
                  <c:v>23.281400000000001</c:v>
                </c:pt>
                <c:pt idx="306">
                  <c:v>24.375299999999999</c:v>
                </c:pt>
                <c:pt idx="307">
                  <c:v>23.7789</c:v>
                </c:pt>
                <c:pt idx="308">
                  <c:v>24.841699999999999</c:v>
                </c:pt>
                <c:pt idx="309">
                  <c:v>24.327000000000002</c:v>
                </c:pt>
                <c:pt idx="310">
                  <c:v>23.907499999999999</c:v>
                </c:pt>
                <c:pt idx="311">
                  <c:v>24.894200000000001</c:v>
                </c:pt>
                <c:pt idx="312">
                  <c:v>24.301500000000001</c:v>
                </c:pt>
                <c:pt idx="313">
                  <c:v>23.096499999999999</c:v>
                </c:pt>
                <c:pt idx="314">
                  <c:v>22.020700000000001</c:v>
                </c:pt>
                <c:pt idx="315">
                  <c:v>20.522600000000001</c:v>
                </c:pt>
                <c:pt idx="316">
                  <c:v>19.391100000000002</c:v>
                </c:pt>
                <c:pt idx="317">
                  <c:v>22.6067</c:v>
                </c:pt>
                <c:pt idx="318">
                  <c:v>23.0413</c:v>
                </c:pt>
                <c:pt idx="319">
                  <c:v>21.822600000000001</c:v>
                </c:pt>
                <c:pt idx="320">
                  <c:v>22.4682</c:v>
                </c:pt>
                <c:pt idx="321">
                  <c:v>22.372299999999999</c:v>
                </c:pt>
                <c:pt idx="322">
                  <c:v>21.432200000000002</c:v>
                </c:pt>
                <c:pt idx="323">
                  <c:v>20.1496</c:v>
                </c:pt>
                <c:pt idx="324">
                  <c:v>20.014800000000001</c:v>
                </c:pt>
                <c:pt idx="325">
                  <c:v>19.592300000000002</c:v>
                </c:pt>
                <c:pt idx="326">
                  <c:v>18.892900000000001</c:v>
                </c:pt>
                <c:pt idx="327">
                  <c:v>19.554200000000002</c:v>
                </c:pt>
                <c:pt idx="328">
                  <c:v>18.5185</c:v>
                </c:pt>
                <c:pt idx="329">
                  <c:v>20.128299999999999</c:v>
                </c:pt>
                <c:pt idx="330">
                  <c:v>19.085599999999999</c:v>
                </c:pt>
                <c:pt idx="331">
                  <c:v>18.259399999999999</c:v>
                </c:pt>
                <c:pt idx="332">
                  <c:v>17.427</c:v>
                </c:pt>
                <c:pt idx="333">
                  <c:v>16.509599999999999</c:v>
                </c:pt>
                <c:pt idx="334">
                  <c:v>17.218399999999999</c:v>
                </c:pt>
                <c:pt idx="335">
                  <c:v>17.410900000000002</c:v>
                </c:pt>
                <c:pt idx="336">
                  <c:v>16.736000000000001</c:v>
                </c:pt>
                <c:pt idx="337">
                  <c:v>17.261500000000002</c:v>
                </c:pt>
                <c:pt idx="338">
                  <c:v>16.268599999999999</c:v>
                </c:pt>
                <c:pt idx="339">
                  <c:v>16.085799999999999</c:v>
                </c:pt>
                <c:pt idx="340">
                  <c:v>15.3794</c:v>
                </c:pt>
                <c:pt idx="341">
                  <c:v>15.2506</c:v>
                </c:pt>
                <c:pt idx="342">
                  <c:v>15.945600000000001</c:v>
                </c:pt>
                <c:pt idx="343">
                  <c:v>16.0215</c:v>
                </c:pt>
                <c:pt idx="344">
                  <c:v>15.7453</c:v>
                </c:pt>
                <c:pt idx="345">
                  <c:v>15.651199999999999</c:v>
                </c:pt>
                <c:pt idx="346">
                  <c:v>15.4717</c:v>
                </c:pt>
                <c:pt idx="347">
                  <c:v>15.436999999999999</c:v>
                </c:pt>
                <c:pt idx="348">
                  <c:v>15.067</c:v>
                </c:pt>
                <c:pt idx="349">
                  <c:v>14.7743</c:v>
                </c:pt>
                <c:pt idx="350">
                  <c:v>14.4489</c:v>
                </c:pt>
                <c:pt idx="351">
                  <c:v>14.51</c:v>
                </c:pt>
                <c:pt idx="352">
                  <c:v>14.0146</c:v>
                </c:pt>
                <c:pt idx="353">
                  <c:v>14.2973</c:v>
                </c:pt>
                <c:pt idx="354">
                  <c:v>14.1065</c:v>
                </c:pt>
                <c:pt idx="355">
                  <c:v>13.942399999999999</c:v>
                </c:pt>
                <c:pt idx="356">
                  <c:v>13.7149</c:v>
                </c:pt>
                <c:pt idx="357">
                  <c:v>13.6387</c:v>
                </c:pt>
                <c:pt idx="358">
                  <c:v>13.460800000000001</c:v>
                </c:pt>
                <c:pt idx="359">
                  <c:v>13.3164</c:v>
                </c:pt>
                <c:pt idx="360">
                  <c:v>13.176299999999999</c:v>
                </c:pt>
                <c:pt idx="361">
                  <c:v>13.169600000000001</c:v>
                </c:pt>
                <c:pt idx="362">
                  <c:v>13.782999999999999</c:v>
                </c:pt>
                <c:pt idx="363">
                  <c:v>13.722</c:v>
                </c:pt>
                <c:pt idx="364">
                  <c:v>14.2445</c:v>
                </c:pt>
                <c:pt idx="365">
                  <c:v>13.877599999999999</c:v>
                </c:pt>
                <c:pt idx="366">
                  <c:v>13.629799999999999</c:v>
                </c:pt>
                <c:pt idx="367">
                  <c:v>14.0252</c:v>
                </c:pt>
                <c:pt idx="368">
                  <c:v>14.0639</c:v>
                </c:pt>
                <c:pt idx="369">
                  <c:v>13.986499999999999</c:v>
                </c:pt>
                <c:pt idx="370">
                  <c:v>14.823600000000001</c:v>
                </c:pt>
                <c:pt idx="371">
                  <c:v>15.343</c:v>
                </c:pt>
                <c:pt idx="372">
                  <c:v>15.070499999999999</c:v>
                </c:pt>
                <c:pt idx="373">
                  <c:v>14.9857</c:v>
                </c:pt>
                <c:pt idx="374">
                  <c:v>15.1899</c:v>
                </c:pt>
                <c:pt idx="375">
                  <c:v>14.968299999999999</c:v>
                </c:pt>
                <c:pt idx="376">
                  <c:v>15.218500000000001</c:v>
                </c:pt>
                <c:pt idx="377">
                  <c:v>14.7118</c:v>
                </c:pt>
                <c:pt idx="378">
                  <c:v>15.003299999999999</c:v>
                </c:pt>
                <c:pt idx="379">
                  <c:v>15.1655</c:v>
                </c:pt>
                <c:pt idx="380">
                  <c:v>14.998900000000001</c:v>
                </c:pt>
                <c:pt idx="381">
                  <c:v>15.4131</c:v>
                </c:pt>
                <c:pt idx="382">
                  <c:v>15.252800000000001</c:v>
                </c:pt>
                <c:pt idx="383">
                  <c:v>15.2136</c:v>
                </c:pt>
                <c:pt idx="384">
                  <c:v>15.332700000000001</c:v>
                </c:pt>
                <c:pt idx="385">
                  <c:v>15.3154</c:v>
                </c:pt>
                <c:pt idx="386">
                  <c:v>15.039899999999999</c:v>
                </c:pt>
                <c:pt idx="387">
                  <c:v>14.9518</c:v>
                </c:pt>
                <c:pt idx="388">
                  <c:v>14.957700000000001</c:v>
                </c:pt>
                <c:pt idx="389">
                  <c:v>15.257300000000001</c:v>
                </c:pt>
                <c:pt idx="390">
                  <c:v>14.645899999999999</c:v>
                </c:pt>
                <c:pt idx="391">
                  <c:v>15.030200000000001</c:v>
                </c:pt>
                <c:pt idx="392">
                  <c:v>15.219900000000001</c:v>
                </c:pt>
                <c:pt idx="393">
                  <c:v>14.9618</c:v>
                </c:pt>
                <c:pt idx="394">
                  <c:v>15.4207</c:v>
                </c:pt>
                <c:pt idx="395">
                  <c:v>15.3912</c:v>
                </c:pt>
                <c:pt idx="396">
                  <c:v>15.6929</c:v>
                </c:pt>
                <c:pt idx="397">
                  <c:v>13.977</c:v>
                </c:pt>
                <c:pt idx="398">
                  <c:v>14.5884</c:v>
                </c:pt>
                <c:pt idx="399">
                  <c:v>14.5032</c:v>
                </c:pt>
                <c:pt idx="400">
                  <c:v>14.821199999999999</c:v>
                </c:pt>
                <c:pt idx="401">
                  <c:v>14.546799999999999</c:v>
                </c:pt>
                <c:pt idx="402">
                  <c:v>13.9521</c:v>
                </c:pt>
                <c:pt idx="403">
                  <c:v>14.4048</c:v>
                </c:pt>
                <c:pt idx="404">
                  <c:v>13.881</c:v>
                </c:pt>
                <c:pt idx="405">
                  <c:v>14.1447</c:v>
                </c:pt>
                <c:pt idx="406">
                  <c:v>13.6633</c:v>
                </c:pt>
                <c:pt idx="407">
                  <c:v>12.689500000000001</c:v>
                </c:pt>
                <c:pt idx="408">
                  <c:v>12.2607</c:v>
                </c:pt>
                <c:pt idx="409">
                  <c:v>11.9598</c:v>
                </c:pt>
                <c:pt idx="410">
                  <c:v>11.1531</c:v>
                </c:pt>
                <c:pt idx="411">
                  <c:v>11.192500000000001</c:v>
                </c:pt>
                <c:pt idx="412">
                  <c:v>11.685499999999999</c:v>
                </c:pt>
                <c:pt idx="413">
                  <c:v>12.9092</c:v>
                </c:pt>
                <c:pt idx="414">
                  <c:v>12.9704</c:v>
                </c:pt>
                <c:pt idx="415">
                  <c:v>12.8904</c:v>
                </c:pt>
                <c:pt idx="416">
                  <c:v>11.956899999999999</c:v>
                </c:pt>
                <c:pt idx="417">
                  <c:v>12.614000000000001</c:v>
                </c:pt>
                <c:pt idx="418">
                  <c:v>12.2889</c:v>
                </c:pt>
                <c:pt idx="419">
                  <c:v>12.196199999999999</c:v>
                </c:pt>
              </c:numCache>
            </c:numRef>
          </c:val>
          <c:smooth val="0"/>
          <c:extLst>
            <c:ext xmlns:c16="http://schemas.microsoft.com/office/drawing/2014/chart" uri="{C3380CC4-5D6E-409C-BE32-E72D297353CC}">
              <c16:uniqueId val="{00000000-136D-4453-B556-C22D53B2A6A8}"/>
            </c:ext>
          </c:extLst>
        </c:ser>
        <c:dLbls>
          <c:showLegendKey val="0"/>
          <c:showVal val="0"/>
          <c:showCatName val="0"/>
          <c:showSerName val="0"/>
          <c:showPercent val="0"/>
          <c:showBubbleSize val="0"/>
        </c:dLbls>
        <c:smooth val="0"/>
        <c:axId val="1146949992"/>
        <c:axId val="1146951432"/>
      </c:lineChart>
      <c:dateAx>
        <c:axId val="114694999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146951432"/>
        <c:crosses val="autoZero"/>
        <c:auto val="1"/>
        <c:lblOffset val="100"/>
        <c:baseTimeUnit val="months"/>
        <c:majorUnit val="12"/>
        <c:majorTimeUnit val="months"/>
      </c:dateAx>
      <c:valAx>
        <c:axId val="1146951432"/>
        <c:scaling>
          <c:orientation val="minMax"/>
          <c:min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14694999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5"/>
            <c:spPr>
              <a:solidFill>
                <a:schemeClr val="accent2"/>
              </a:solidFill>
              <a:ln w="12700">
                <a:noFill/>
              </a:ln>
              <a:effectLst/>
            </c:spPr>
          </c:marker>
          <c:trendline>
            <c:spPr>
              <a:ln w="19050" cap="rnd">
                <a:solidFill>
                  <a:schemeClr val="accent4"/>
                </a:solidFill>
                <a:prstDash val="dash"/>
              </a:ln>
              <a:effectLst/>
            </c:spPr>
            <c:trendlineType val="linear"/>
            <c:dispRSqr val="1"/>
            <c:dispEq val="0"/>
            <c:trendlineLbl>
              <c:layout>
                <c:manualLayout>
                  <c:x val="4.7538375884832581E-3"/>
                  <c:y val="-0.28566831923787306"/>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rendlineLbl>
          </c:trendline>
          <c:xVal>
            <c:numRef>
              <c:f>'[CMF_Deck_Charts.xlsx]NTM PE and Forward Returns'!$D$17:$D$424</c:f>
              <c:numCache>
                <c:formatCode>0.0</c:formatCode>
                <c:ptCount val="408"/>
                <c:pt idx="0">
                  <c:v>19.6998</c:v>
                </c:pt>
                <c:pt idx="1">
                  <c:v>18.990100000000002</c:v>
                </c:pt>
                <c:pt idx="2">
                  <c:v>17.588100000000001</c:v>
                </c:pt>
                <c:pt idx="3">
                  <c:v>18.044699999999999</c:v>
                </c:pt>
                <c:pt idx="4">
                  <c:v>19.1142</c:v>
                </c:pt>
                <c:pt idx="5">
                  <c:v>19.903400000000001</c:v>
                </c:pt>
                <c:pt idx="6">
                  <c:v>19.399100000000001</c:v>
                </c:pt>
                <c:pt idx="7">
                  <c:v>18.3445</c:v>
                </c:pt>
                <c:pt idx="8">
                  <c:v>18.4361</c:v>
                </c:pt>
                <c:pt idx="9">
                  <c:v>18.298100000000002</c:v>
                </c:pt>
                <c:pt idx="10">
                  <c:v>17.702100000000002</c:v>
                </c:pt>
                <c:pt idx="11">
                  <c:v>18.1922</c:v>
                </c:pt>
                <c:pt idx="12">
                  <c:v>16.846399999999999</c:v>
                </c:pt>
                <c:pt idx="13">
                  <c:v>17.929400000000001</c:v>
                </c:pt>
                <c:pt idx="14">
                  <c:v>16.8889</c:v>
                </c:pt>
                <c:pt idx="15">
                  <c:v>15.2842</c:v>
                </c:pt>
                <c:pt idx="16">
                  <c:v>16.870999999999999</c:v>
                </c:pt>
                <c:pt idx="17">
                  <c:v>17.628699999999998</c:v>
                </c:pt>
                <c:pt idx="18">
                  <c:v>15.981299999999999</c:v>
                </c:pt>
                <c:pt idx="19">
                  <c:v>17.566199999999998</c:v>
                </c:pt>
                <c:pt idx="20">
                  <c:v>17.7288</c:v>
                </c:pt>
                <c:pt idx="21">
                  <c:v>19.620200000000001</c:v>
                </c:pt>
                <c:pt idx="22">
                  <c:v>19.325199999999999</c:v>
                </c:pt>
                <c:pt idx="23">
                  <c:v>20.093599999999999</c:v>
                </c:pt>
                <c:pt idx="24">
                  <c:v>21.4558</c:v>
                </c:pt>
                <c:pt idx="25">
                  <c:v>20.855499999999999</c:v>
                </c:pt>
                <c:pt idx="26">
                  <c:v>21.3432</c:v>
                </c:pt>
                <c:pt idx="27">
                  <c:v>20.1572</c:v>
                </c:pt>
                <c:pt idx="28">
                  <c:v>21.262599999999999</c:v>
                </c:pt>
                <c:pt idx="29">
                  <c:v>21.033100000000001</c:v>
                </c:pt>
                <c:pt idx="30">
                  <c:v>21.381900000000002</c:v>
                </c:pt>
                <c:pt idx="31">
                  <c:v>21.2409</c:v>
                </c:pt>
                <c:pt idx="32">
                  <c:v>21.694199999999999</c:v>
                </c:pt>
                <c:pt idx="33">
                  <c:v>21.912099999999999</c:v>
                </c:pt>
                <c:pt idx="34">
                  <c:v>21.505199999999999</c:v>
                </c:pt>
                <c:pt idx="35">
                  <c:v>21.456099999999999</c:v>
                </c:pt>
                <c:pt idx="36">
                  <c:v>22.6008</c:v>
                </c:pt>
                <c:pt idx="37">
                  <c:v>21.957999999999998</c:v>
                </c:pt>
                <c:pt idx="38">
                  <c:v>20.396100000000001</c:v>
                </c:pt>
                <c:pt idx="39">
                  <c:v>21.564499999999999</c:v>
                </c:pt>
                <c:pt idx="40">
                  <c:v>22.947099999999999</c:v>
                </c:pt>
                <c:pt idx="41">
                  <c:v>22.019200000000001</c:v>
                </c:pt>
                <c:pt idx="42">
                  <c:v>21.724799999999998</c:v>
                </c:pt>
                <c:pt idx="43">
                  <c:v>21.9771</c:v>
                </c:pt>
                <c:pt idx="44">
                  <c:v>20.816500000000001</c:v>
                </c:pt>
                <c:pt idx="45">
                  <c:v>16.4938</c:v>
                </c:pt>
                <c:pt idx="46">
                  <c:v>16.863700000000001</c:v>
                </c:pt>
                <c:pt idx="47">
                  <c:v>18.309799999999999</c:v>
                </c:pt>
                <c:pt idx="48">
                  <c:v>18.4453</c:v>
                </c:pt>
                <c:pt idx="49">
                  <c:v>18.024899999999999</c:v>
                </c:pt>
                <c:pt idx="50">
                  <c:v>17.397200000000002</c:v>
                </c:pt>
                <c:pt idx="51">
                  <c:v>16.955300000000001</c:v>
                </c:pt>
                <c:pt idx="52">
                  <c:v>16.8093</c:v>
                </c:pt>
                <c:pt idx="53">
                  <c:v>17.1645</c:v>
                </c:pt>
                <c:pt idx="54">
                  <c:v>16.990100000000002</c:v>
                </c:pt>
                <c:pt idx="55">
                  <c:v>15.948</c:v>
                </c:pt>
                <c:pt idx="56">
                  <c:v>17.1493</c:v>
                </c:pt>
                <c:pt idx="57">
                  <c:v>16.6296</c:v>
                </c:pt>
                <c:pt idx="58">
                  <c:v>16.514600000000002</c:v>
                </c:pt>
                <c:pt idx="59">
                  <c:v>16.018699999999999</c:v>
                </c:pt>
                <c:pt idx="60">
                  <c:v>14.594099999999999</c:v>
                </c:pt>
                <c:pt idx="61">
                  <c:v>16.0062</c:v>
                </c:pt>
                <c:pt idx="62">
                  <c:v>15.650700000000001</c:v>
                </c:pt>
                <c:pt idx="63">
                  <c:v>16.9132</c:v>
                </c:pt>
                <c:pt idx="64">
                  <c:v>17.043800000000001</c:v>
                </c:pt>
                <c:pt idx="65">
                  <c:v>16.648399999999999</c:v>
                </c:pt>
                <c:pt idx="66">
                  <c:v>16.259599999999999</c:v>
                </c:pt>
                <c:pt idx="67">
                  <c:v>16.399999999999999</c:v>
                </c:pt>
                <c:pt idx="68">
                  <c:v>16.223099999999999</c:v>
                </c:pt>
                <c:pt idx="69">
                  <c:v>16.4101</c:v>
                </c:pt>
                <c:pt idx="70">
                  <c:v>17.038</c:v>
                </c:pt>
                <c:pt idx="71">
                  <c:v>17.9848</c:v>
                </c:pt>
                <c:pt idx="72">
                  <c:v>18.2349</c:v>
                </c:pt>
                <c:pt idx="73">
                  <c:v>18.423200000000001</c:v>
                </c:pt>
                <c:pt idx="74">
                  <c:v>18.1081</c:v>
                </c:pt>
                <c:pt idx="75">
                  <c:v>17.9163</c:v>
                </c:pt>
                <c:pt idx="76">
                  <c:v>17.7056</c:v>
                </c:pt>
                <c:pt idx="77">
                  <c:v>17.819900000000001</c:v>
                </c:pt>
                <c:pt idx="78">
                  <c:v>17.655899999999999</c:v>
                </c:pt>
                <c:pt idx="79">
                  <c:v>17.742699999999999</c:v>
                </c:pt>
                <c:pt idx="80">
                  <c:v>17.6724</c:v>
                </c:pt>
                <c:pt idx="81">
                  <c:v>17.710799999999999</c:v>
                </c:pt>
                <c:pt idx="82">
                  <c:v>17.953399999999998</c:v>
                </c:pt>
                <c:pt idx="83">
                  <c:v>17.334199999999999</c:v>
                </c:pt>
                <c:pt idx="84">
                  <c:v>17.1554</c:v>
                </c:pt>
                <c:pt idx="85">
                  <c:v>17.1783</c:v>
                </c:pt>
                <c:pt idx="86">
                  <c:v>16.722000000000001</c:v>
                </c:pt>
                <c:pt idx="87">
                  <c:v>17.1982</c:v>
                </c:pt>
                <c:pt idx="88">
                  <c:v>17.3474</c:v>
                </c:pt>
                <c:pt idx="89">
                  <c:v>17.449300000000001</c:v>
                </c:pt>
                <c:pt idx="90">
                  <c:v>16.962</c:v>
                </c:pt>
                <c:pt idx="91">
                  <c:v>17.101600000000001</c:v>
                </c:pt>
                <c:pt idx="92">
                  <c:v>17.011399999999998</c:v>
                </c:pt>
                <c:pt idx="93">
                  <c:v>16.96</c:v>
                </c:pt>
                <c:pt idx="94">
                  <c:v>15.969099999999999</c:v>
                </c:pt>
                <c:pt idx="95">
                  <c:v>15.8415</c:v>
                </c:pt>
                <c:pt idx="96">
                  <c:v>16.299600000000002</c:v>
                </c:pt>
                <c:pt idx="97">
                  <c:v>16.683599999999998</c:v>
                </c:pt>
                <c:pt idx="98">
                  <c:v>16.7576</c:v>
                </c:pt>
                <c:pt idx="99">
                  <c:v>15.3239</c:v>
                </c:pt>
                <c:pt idx="100">
                  <c:v>15.783899999999999</c:v>
                </c:pt>
                <c:pt idx="101">
                  <c:v>16.860199999999999</c:v>
                </c:pt>
                <c:pt idx="102">
                  <c:v>16.602699999999999</c:v>
                </c:pt>
                <c:pt idx="103">
                  <c:v>17.034700000000001</c:v>
                </c:pt>
                <c:pt idx="104">
                  <c:v>17.071100000000001</c:v>
                </c:pt>
                <c:pt idx="105">
                  <c:v>16.920999999999999</c:v>
                </c:pt>
                <c:pt idx="106">
                  <c:v>17.336400000000001</c:v>
                </c:pt>
                <c:pt idx="107">
                  <c:v>16.369599999999998</c:v>
                </c:pt>
                <c:pt idx="108">
                  <c:v>16.388500000000001</c:v>
                </c:pt>
                <c:pt idx="109">
                  <c:v>16.304099999999998</c:v>
                </c:pt>
                <c:pt idx="110">
                  <c:v>15.8803</c:v>
                </c:pt>
                <c:pt idx="111">
                  <c:v>15.398099999999999</c:v>
                </c:pt>
                <c:pt idx="112">
                  <c:v>15.7498</c:v>
                </c:pt>
                <c:pt idx="113">
                  <c:v>15.2197</c:v>
                </c:pt>
                <c:pt idx="114">
                  <c:v>15.694000000000001</c:v>
                </c:pt>
                <c:pt idx="115">
                  <c:v>15.462300000000001</c:v>
                </c:pt>
                <c:pt idx="116">
                  <c:v>15.333299999999999</c:v>
                </c:pt>
                <c:pt idx="117">
                  <c:v>15.440099999999999</c:v>
                </c:pt>
                <c:pt idx="118">
                  <c:v>15.4953</c:v>
                </c:pt>
                <c:pt idx="119">
                  <c:v>14.834199999999999</c:v>
                </c:pt>
                <c:pt idx="120">
                  <c:v>15.370699999999999</c:v>
                </c:pt>
                <c:pt idx="121">
                  <c:v>15.1008</c:v>
                </c:pt>
                <c:pt idx="122">
                  <c:v>14.7257</c:v>
                </c:pt>
                <c:pt idx="123">
                  <c:v>14.125999999999999</c:v>
                </c:pt>
                <c:pt idx="124">
                  <c:v>13.9008</c:v>
                </c:pt>
                <c:pt idx="125">
                  <c:v>14.4391</c:v>
                </c:pt>
                <c:pt idx="126">
                  <c:v>13.796799999999999</c:v>
                </c:pt>
                <c:pt idx="127">
                  <c:v>14.1463</c:v>
                </c:pt>
                <c:pt idx="128">
                  <c:v>13.9217</c:v>
                </c:pt>
                <c:pt idx="129">
                  <c:v>13.6904</c:v>
                </c:pt>
                <c:pt idx="130">
                  <c:v>13.3504</c:v>
                </c:pt>
                <c:pt idx="131">
                  <c:v>13.283300000000001</c:v>
                </c:pt>
                <c:pt idx="132">
                  <c:v>12.6218</c:v>
                </c:pt>
                <c:pt idx="133">
                  <c:v>12.6562</c:v>
                </c:pt>
                <c:pt idx="134">
                  <c:v>12.6784</c:v>
                </c:pt>
                <c:pt idx="135">
                  <c:v>12.8851</c:v>
                </c:pt>
                <c:pt idx="136">
                  <c:v>12.660500000000001</c:v>
                </c:pt>
                <c:pt idx="137">
                  <c:v>12.489000000000001</c:v>
                </c:pt>
                <c:pt idx="138">
                  <c:v>12.2301</c:v>
                </c:pt>
                <c:pt idx="139">
                  <c:v>11.8264</c:v>
                </c:pt>
                <c:pt idx="140">
                  <c:v>12.707100000000001</c:v>
                </c:pt>
                <c:pt idx="141">
                  <c:v>13.0581</c:v>
                </c:pt>
                <c:pt idx="142">
                  <c:v>12.786099999999999</c:v>
                </c:pt>
                <c:pt idx="143">
                  <c:v>12.303800000000001</c:v>
                </c:pt>
                <c:pt idx="144">
                  <c:v>11.818300000000001</c:v>
                </c:pt>
                <c:pt idx="145">
                  <c:v>11.8003</c:v>
                </c:pt>
                <c:pt idx="146">
                  <c:v>11.858599999999999</c:v>
                </c:pt>
                <c:pt idx="147">
                  <c:v>10.497299999999999</c:v>
                </c:pt>
                <c:pt idx="148">
                  <c:v>11.3087</c:v>
                </c:pt>
                <c:pt idx="149">
                  <c:v>11.9945</c:v>
                </c:pt>
                <c:pt idx="150">
                  <c:v>12.420199999999999</c:v>
                </c:pt>
                <c:pt idx="151">
                  <c:v>12.7674</c:v>
                </c:pt>
                <c:pt idx="152">
                  <c:v>13.102499999999999</c:v>
                </c:pt>
                <c:pt idx="153">
                  <c:v>13.084899999999999</c:v>
                </c:pt>
                <c:pt idx="154">
                  <c:v>13.3423</c:v>
                </c:pt>
                <c:pt idx="155">
                  <c:v>13.107900000000001</c:v>
                </c:pt>
                <c:pt idx="156">
                  <c:v>13.1038</c:v>
                </c:pt>
                <c:pt idx="157">
                  <c:v>12.4985</c:v>
                </c:pt>
                <c:pt idx="158">
                  <c:v>12.623100000000001</c:v>
                </c:pt>
                <c:pt idx="159">
                  <c:v>12.2959</c:v>
                </c:pt>
                <c:pt idx="160">
                  <c:v>11.417199999999999</c:v>
                </c:pt>
                <c:pt idx="161">
                  <c:v>12.099</c:v>
                </c:pt>
                <c:pt idx="162">
                  <c:v>11.502000000000001</c:v>
                </c:pt>
                <c:pt idx="163">
                  <c:v>12.2668</c:v>
                </c:pt>
                <c:pt idx="164">
                  <c:v>13.6417</c:v>
                </c:pt>
                <c:pt idx="165">
                  <c:v>14.040100000000001</c:v>
                </c:pt>
                <c:pt idx="166">
                  <c:v>13.4839</c:v>
                </c:pt>
                <c:pt idx="167">
                  <c:v>13.2805</c:v>
                </c:pt>
                <c:pt idx="168">
                  <c:v>14.2401</c:v>
                </c:pt>
                <c:pt idx="169">
                  <c:v>14.175800000000001</c:v>
                </c:pt>
                <c:pt idx="170">
                  <c:v>13.7468</c:v>
                </c:pt>
                <c:pt idx="171">
                  <c:v>14.545299999999999</c:v>
                </c:pt>
                <c:pt idx="172">
                  <c:v>14.3622</c:v>
                </c:pt>
                <c:pt idx="173">
                  <c:v>14.164199999999999</c:v>
                </c:pt>
                <c:pt idx="174">
                  <c:v>13.590999999999999</c:v>
                </c:pt>
                <c:pt idx="175">
                  <c:v>14.2088</c:v>
                </c:pt>
                <c:pt idx="176">
                  <c:v>13.5746</c:v>
                </c:pt>
                <c:pt idx="177">
                  <c:v>12.2941</c:v>
                </c:pt>
                <c:pt idx="178">
                  <c:v>11.1029</c:v>
                </c:pt>
                <c:pt idx="179">
                  <c:v>11.8264</c:v>
                </c:pt>
                <c:pt idx="180">
                  <c:v>11.678100000000001</c:v>
                </c:pt>
                <c:pt idx="181">
                  <c:v>10.891500000000001</c:v>
                </c:pt>
                <c:pt idx="182">
                  <c:v>11.0198</c:v>
                </c:pt>
                <c:pt idx="183">
                  <c:v>12.055400000000001</c:v>
                </c:pt>
                <c:pt idx="184">
                  <c:v>13.211399999999999</c:v>
                </c:pt>
                <c:pt idx="185">
                  <c:v>12.972200000000001</c:v>
                </c:pt>
                <c:pt idx="186">
                  <c:v>12.838200000000001</c:v>
                </c:pt>
                <c:pt idx="187">
                  <c:v>14.132899999999999</c:v>
                </c:pt>
                <c:pt idx="188">
                  <c:v>14.0924</c:v>
                </c:pt>
                <c:pt idx="189">
                  <c:v>13.2682</c:v>
                </c:pt>
                <c:pt idx="190">
                  <c:v>13.4299</c:v>
                </c:pt>
                <c:pt idx="191">
                  <c:v>13.6951</c:v>
                </c:pt>
                <c:pt idx="192">
                  <c:v>14.4068</c:v>
                </c:pt>
                <c:pt idx="193">
                  <c:v>14.5337</c:v>
                </c:pt>
                <c:pt idx="194">
                  <c:v>15.091799999999999</c:v>
                </c:pt>
                <c:pt idx="195">
                  <c:v>14.781000000000001</c:v>
                </c:pt>
                <c:pt idx="196">
                  <c:v>14.460100000000001</c:v>
                </c:pt>
                <c:pt idx="197">
                  <c:v>14.371</c:v>
                </c:pt>
                <c:pt idx="198">
                  <c:v>15.0791</c:v>
                </c:pt>
                <c:pt idx="199">
                  <c:v>15.524800000000001</c:v>
                </c:pt>
                <c:pt idx="200">
                  <c:v>15.204800000000001</c:v>
                </c:pt>
                <c:pt idx="201">
                  <c:v>14.7889</c:v>
                </c:pt>
                <c:pt idx="202">
                  <c:v>14.7288</c:v>
                </c:pt>
                <c:pt idx="203">
                  <c:v>15.142099999999999</c:v>
                </c:pt>
                <c:pt idx="204">
                  <c:v>14.8499</c:v>
                </c:pt>
                <c:pt idx="205">
                  <c:v>14.776300000000001</c:v>
                </c:pt>
                <c:pt idx="206">
                  <c:v>14.662800000000001</c:v>
                </c:pt>
                <c:pt idx="207">
                  <c:v>14.2819</c:v>
                </c:pt>
                <c:pt idx="208">
                  <c:v>14.1492</c:v>
                </c:pt>
                <c:pt idx="209">
                  <c:v>13.962899999999999</c:v>
                </c:pt>
                <c:pt idx="210">
                  <c:v>13.9664</c:v>
                </c:pt>
                <c:pt idx="211">
                  <c:v>14.154500000000001</c:v>
                </c:pt>
                <c:pt idx="212">
                  <c:v>14.7318</c:v>
                </c:pt>
                <c:pt idx="213">
                  <c:v>14.6234</c:v>
                </c:pt>
                <c:pt idx="214">
                  <c:v>14.5494</c:v>
                </c:pt>
                <c:pt idx="215">
                  <c:v>14.668100000000001</c:v>
                </c:pt>
                <c:pt idx="216">
                  <c:v>14.470599999999999</c:v>
                </c:pt>
                <c:pt idx="217">
                  <c:v>14.5718</c:v>
                </c:pt>
                <c:pt idx="218">
                  <c:v>14.1187</c:v>
                </c:pt>
                <c:pt idx="219">
                  <c:v>14.6378</c:v>
                </c:pt>
                <c:pt idx="220">
                  <c:v>14.7501</c:v>
                </c:pt>
                <c:pt idx="221">
                  <c:v>15.2806</c:v>
                </c:pt>
                <c:pt idx="222">
                  <c:v>14.979200000000001</c:v>
                </c:pt>
                <c:pt idx="223">
                  <c:v>15.1655</c:v>
                </c:pt>
                <c:pt idx="224">
                  <c:v>14.8378</c:v>
                </c:pt>
                <c:pt idx="225">
                  <c:v>15.8063</c:v>
                </c:pt>
                <c:pt idx="226">
                  <c:v>15.8063</c:v>
                </c:pt>
                <c:pt idx="227">
                  <c:v>15.8063</c:v>
                </c:pt>
                <c:pt idx="228">
                  <c:v>15.8063</c:v>
                </c:pt>
                <c:pt idx="229">
                  <c:v>15.5007</c:v>
                </c:pt>
                <c:pt idx="230">
                  <c:v>15.1395</c:v>
                </c:pt>
                <c:pt idx="231">
                  <c:v>15.187099999999999</c:v>
                </c:pt>
                <c:pt idx="232">
                  <c:v>15.1944</c:v>
                </c:pt>
                <c:pt idx="233">
                  <c:v>15.2666</c:v>
                </c:pt>
                <c:pt idx="234">
                  <c:v>15.983599999999999</c:v>
                </c:pt>
                <c:pt idx="235">
                  <c:v>15.981299999999999</c:v>
                </c:pt>
                <c:pt idx="236">
                  <c:v>16.159300000000002</c:v>
                </c:pt>
                <c:pt idx="237">
                  <c:v>16.895199999999999</c:v>
                </c:pt>
                <c:pt idx="238">
                  <c:v>17.6419</c:v>
                </c:pt>
                <c:pt idx="239">
                  <c:v>17.6495</c:v>
                </c:pt>
                <c:pt idx="240">
                  <c:v>17.771599999999999</c:v>
                </c:pt>
                <c:pt idx="241">
                  <c:v>17.169699999999999</c:v>
                </c:pt>
                <c:pt idx="242">
                  <c:v>17.220099999999999</c:v>
                </c:pt>
                <c:pt idx="243">
                  <c:v>16.544499999999999</c:v>
                </c:pt>
                <c:pt idx="244">
                  <c:v>16.890499999999999</c:v>
                </c:pt>
                <c:pt idx="245">
                  <c:v>16.716200000000001</c:v>
                </c:pt>
                <c:pt idx="246">
                  <c:v>16.742899999999999</c:v>
                </c:pt>
                <c:pt idx="247">
                  <c:v>16.653199999999998</c:v>
                </c:pt>
                <c:pt idx="248">
                  <c:v>16.095700000000001</c:v>
                </c:pt>
                <c:pt idx="249">
                  <c:v>15.085000000000001</c:v>
                </c:pt>
                <c:pt idx="250">
                  <c:v>14.9663</c:v>
                </c:pt>
                <c:pt idx="251">
                  <c:v>15.360900000000001</c:v>
                </c:pt>
                <c:pt idx="252">
                  <c:v>15.769500000000001</c:v>
                </c:pt>
                <c:pt idx="253">
                  <c:v>16.870799999999999</c:v>
                </c:pt>
                <c:pt idx="254">
                  <c:v>16.0259</c:v>
                </c:pt>
                <c:pt idx="255">
                  <c:v>14.563499999999999</c:v>
                </c:pt>
                <c:pt idx="256">
                  <c:v>16.2197</c:v>
                </c:pt>
                <c:pt idx="257">
                  <c:v>16.368500000000001</c:v>
                </c:pt>
                <c:pt idx="258">
                  <c:v>17.4346</c:v>
                </c:pt>
                <c:pt idx="259">
                  <c:v>18.78</c:v>
                </c:pt>
                <c:pt idx="260">
                  <c:v>19.180199999999999</c:v>
                </c:pt>
                <c:pt idx="261">
                  <c:v>20.458100000000002</c:v>
                </c:pt>
                <c:pt idx="262">
                  <c:v>19.9697</c:v>
                </c:pt>
                <c:pt idx="263">
                  <c:v>20.5242</c:v>
                </c:pt>
                <c:pt idx="264">
                  <c:v>21.014900000000001</c:v>
                </c:pt>
                <c:pt idx="265">
                  <c:v>20.834900000000001</c:v>
                </c:pt>
                <c:pt idx="266">
                  <c:v>19.408300000000001</c:v>
                </c:pt>
                <c:pt idx="267">
                  <c:v>18.638000000000002</c:v>
                </c:pt>
                <c:pt idx="268">
                  <c:v>19.863</c:v>
                </c:pt>
                <c:pt idx="269">
                  <c:v>21.0532</c:v>
                </c:pt>
                <c:pt idx="270">
                  <c:v>20.936699999999998</c:v>
                </c:pt>
                <c:pt idx="271">
                  <c:v>21.405000000000001</c:v>
                </c:pt>
                <c:pt idx="272">
                  <c:v>21.124500000000001</c:v>
                </c:pt>
                <c:pt idx="273">
                  <c:v>19.472999999999999</c:v>
                </c:pt>
                <c:pt idx="274">
                  <c:v>20.487500000000001</c:v>
                </c:pt>
                <c:pt idx="275">
                  <c:v>22.126300000000001</c:v>
                </c:pt>
                <c:pt idx="276">
                  <c:v>21.610700000000001</c:v>
                </c:pt>
                <c:pt idx="277">
                  <c:v>21.107700000000001</c:v>
                </c:pt>
                <c:pt idx="278">
                  <c:v>22.3354</c:v>
                </c:pt>
                <c:pt idx="279">
                  <c:v>22.2852</c:v>
                </c:pt>
                <c:pt idx="280">
                  <c:v>22.785900000000002</c:v>
                </c:pt>
                <c:pt idx="281">
                  <c:v>22.345199999999998</c:v>
                </c:pt>
                <c:pt idx="282">
                  <c:v>23.055299999999999</c:v>
                </c:pt>
                <c:pt idx="283">
                  <c:v>22.774799999999999</c:v>
                </c:pt>
                <c:pt idx="284">
                  <c:v>23.5505</c:v>
                </c:pt>
                <c:pt idx="285">
                  <c:v>24.531600000000001</c:v>
                </c:pt>
                <c:pt idx="286">
                  <c:v>23.057700000000001</c:v>
                </c:pt>
                <c:pt idx="287">
                  <c:v>23.798200000000001</c:v>
                </c:pt>
                <c:pt idx="288">
                  <c:v>25.233799999999999</c:v>
                </c:pt>
                <c:pt idx="289">
                  <c:v>23.595500000000001</c:v>
                </c:pt>
                <c:pt idx="290">
                  <c:v>24.085000000000001</c:v>
                </c:pt>
                <c:pt idx="291">
                  <c:v>22.902000000000001</c:v>
                </c:pt>
                <c:pt idx="292">
                  <c:v>22.973800000000001</c:v>
                </c:pt>
                <c:pt idx="293">
                  <c:v>23.281400000000001</c:v>
                </c:pt>
                <c:pt idx="294">
                  <c:v>24.375299999999999</c:v>
                </c:pt>
                <c:pt idx="295">
                  <c:v>23.7789</c:v>
                </c:pt>
                <c:pt idx="296">
                  <c:v>24.841699999999999</c:v>
                </c:pt>
                <c:pt idx="297">
                  <c:v>24.327000000000002</c:v>
                </c:pt>
                <c:pt idx="298">
                  <c:v>23.907499999999999</c:v>
                </c:pt>
                <c:pt idx="299">
                  <c:v>24.894200000000001</c:v>
                </c:pt>
                <c:pt idx="300">
                  <c:v>24.301500000000001</c:v>
                </c:pt>
                <c:pt idx="301">
                  <c:v>23.096499999999999</c:v>
                </c:pt>
                <c:pt idx="302">
                  <c:v>22.020700000000001</c:v>
                </c:pt>
                <c:pt idx="303">
                  <c:v>20.522600000000001</c:v>
                </c:pt>
                <c:pt idx="304">
                  <c:v>19.391100000000002</c:v>
                </c:pt>
                <c:pt idx="305">
                  <c:v>22.6067</c:v>
                </c:pt>
                <c:pt idx="306">
                  <c:v>23.0413</c:v>
                </c:pt>
                <c:pt idx="307">
                  <c:v>21.822600000000001</c:v>
                </c:pt>
                <c:pt idx="308">
                  <c:v>22.4682</c:v>
                </c:pt>
                <c:pt idx="309">
                  <c:v>22.372299999999999</c:v>
                </c:pt>
                <c:pt idx="310">
                  <c:v>21.432200000000002</c:v>
                </c:pt>
                <c:pt idx="311">
                  <c:v>20.1496</c:v>
                </c:pt>
                <c:pt idx="312">
                  <c:v>20.014800000000001</c:v>
                </c:pt>
                <c:pt idx="313">
                  <c:v>19.592300000000002</c:v>
                </c:pt>
                <c:pt idx="314">
                  <c:v>18.892900000000001</c:v>
                </c:pt>
                <c:pt idx="315">
                  <c:v>19.554200000000002</c:v>
                </c:pt>
                <c:pt idx="316">
                  <c:v>18.5185</c:v>
                </c:pt>
                <c:pt idx="317">
                  <c:v>20.128299999999999</c:v>
                </c:pt>
                <c:pt idx="318">
                  <c:v>19.085599999999999</c:v>
                </c:pt>
                <c:pt idx="319">
                  <c:v>18.259399999999999</c:v>
                </c:pt>
                <c:pt idx="320">
                  <c:v>17.427</c:v>
                </c:pt>
                <c:pt idx="321">
                  <c:v>16.509599999999999</c:v>
                </c:pt>
                <c:pt idx="322">
                  <c:v>17.218399999999999</c:v>
                </c:pt>
                <c:pt idx="323">
                  <c:v>17.410900000000002</c:v>
                </c:pt>
                <c:pt idx="324">
                  <c:v>16.736000000000001</c:v>
                </c:pt>
                <c:pt idx="325">
                  <c:v>17.261500000000002</c:v>
                </c:pt>
                <c:pt idx="326">
                  <c:v>16.268599999999999</c:v>
                </c:pt>
                <c:pt idx="327">
                  <c:v>16.085799999999999</c:v>
                </c:pt>
                <c:pt idx="328">
                  <c:v>15.3794</c:v>
                </c:pt>
                <c:pt idx="329">
                  <c:v>15.2506</c:v>
                </c:pt>
                <c:pt idx="330">
                  <c:v>15.945600000000001</c:v>
                </c:pt>
                <c:pt idx="331">
                  <c:v>16.0215</c:v>
                </c:pt>
                <c:pt idx="332">
                  <c:v>15.7453</c:v>
                </c:pt>
                <c:pt idx="333">
                  <c:v>15.651199999999999</c:v>
                </c:pt>
                <c:pt idx="334">
                  <c:v>15.4717</c:v>
                </c:pt>
                <c:pt idx="335">
                  <c:v>15.436999999999999</c:v>
                </c:pt>
                <c:pt idx="336">
                  <c:v>15.067</c:v>
                </c:pt>
                <c:pt idx="337">
                  <c:v>14.7743</c:v>
                </c:pt>
                <c:pt idx="338">
                  <c:v>14.4489</c:v>
                </c:pt>
                <c:pt idx="339">
                  <c:v>14.51</c:v>
                </c:pt>
                <c:pt idx="340">
                  <c:v>14.0146</c:v>
                </c:pt>
                <c:pt idx="341">
                  <c:v>14.2973</c:v>
                </c:pt>
                <c:pt idx="342">
                  <c:v>14.1065</c:v>
                </c:pt>
                <c:pt idx="343">
                  <c:v>13.942399999999999</c:v>
                </c:pt>
                <c:pt idx="344">
                  <c:v>13.7149</c:v>
                </c:pt>
                <c:pt idx="345">
                  <c:v>13.6387</c:v>
                </c:pt>
                <c:pt idx="346">
                  <c:v>13.460800000000001</c:v>
                </c:pt>
                <c:pt idx="347">
                  <c:v>13.3164</c:v>
                </c:pt>
                <c:pt idx="348">
                  <c:v>13.176299999999999</c:v>
                </c:pt>
                <c:pt idx="349">
                  <c:v>13.169600000000001</c:v>
                </c:pt>
                <c:pt idx="350">
                  <c:v>13.782999999999999</c:v>
                </c:pt>
                <c:pt idx="351">
                  <c:v>13.722</c:v>
                </c:pt>
                <c:pt idx="352">
                  <c:v>14.2445</c:v>
                </c:pt>
                <c:pt idx="353">
                  <c:v>13.877599999999999</c:v>
                </c:pt>
                <c:pt idx="354">
                  <c:v>13.629799999999999</c:v>
                </c:pt>
                <c:pt idx="355">
                  <c:v>14.0252</c:v>
                </c:pt>
                <c:pt idx="356">
                  <c:v>14.0639</c:v>
                </c:pt>
                <c:pt idx="357">
                  <c:v>13.986499999999999</c:v>
                </c:pt>
                <c:pt idx="358">
                  <c:v>14.823600000000001</c:v>
                </c:pt>
                <c:pt idx="359">
                  <c:v>15.343</c:v>
                </c:pt>
                <c:pt idx="360">
                  <c:v>15.070499999999999</c:v>
                </c:pt>
                <c:pt idx="361">
                  <c:v>14.9857</c:v>
                </c:pt>
                <c:pt idx="362">
                  <c:v>15.1899</c:v>
                </c:pt>
                <c:pt idx="363">
                  <c:v>14.968299999999999</c:v>
                </c:pt>
                <c:pt idx="364">
                  <c:v>15.218500000000001</c:v>
                </c:pt>
                <c:pt idx="365">
                  <c:v>14.7118</c:v>
                </c:pt>
                <c:pt idx="366">
                  <c:v>15.003299999999999</c:v>
                </c:pt>
                <c:pt idx="367">
                  <c:v>15.1655</c:v>
                </c:pt>
                <c:pt idx="368">
                  <c:v>14.998900000000001</c:v>
                </c:pt>
                <c:pt idx="369">
                  <c:v>15.4131</c:v>
                </c:pt>
                <c:pt idx="370">
                  <c:v>15.252800000000001</c:v>
                </c:pt>
                <c:pt idx="371">
                  <c:v>15.2136</c:v>
                </c:pt>
                <c:pt idx="372">
                  <c:v>15.332700000000001</c:v>
                </c:pt>
                <c:pt idx="373">
                  <c:v>15.3154</c:v>
                </c:pt>
                <c:pt idx="374">
                  <c:v>15.039899999999999</c:v>
                </c:pt>
                <c:pt idx="375">
                  <c:v>14.9518</c:v>
                </c:pt>
                <c:pt idx="376">
                  <c:v>14.957700000000001</c:v>
                </c:pt>
                <c:pt idx="377">
                  <c:v>15.257300000000001</c:v>
                </c:pt>
                <c:pt idx="378">
                  <c:v>14.645899999999999</c:v>
                </c:pt>
                <c:pt idx="379">
                  <c:v>15.030200000000001</c:v>
                </c:pt>
                <c:pt idx="380">
                  <c:v>15.219900000000001</c:v>
                </c:pt>
                <c:pt idx="381">
                  <c:v>14.9618</c:v>
                </c:pt>
                <c:pt idx="382">
                  <c:v>15.4207</c:v>
                </c:pt>
                <c:pt idx="383">
                  <c:v>15.3912</c:v>
                </c:pt>
                <c:pt idx="384">
                  <c:v>15.6929</c:v>
                </c:pt>
                <c:pt idx="385">
                  <c:v>13.977</c:v>
                </c:pt>
                <c:pt idx="386">
                  <c:v>14.5884</c:v>
                </c:pt>
                <c:pt idx="387">
                  <c:v>14.5032</c:v>
                </c:pt>
                <c:pt idx="388">
                  <c:v>14.821199999999999</c:v>
                </c:pt>
                <c:pt idx="389">
                  <c:v>14.546799999999999</c:v>
                </c:pt>
                <c:pt idx="390">
                  <c:v>13.9521</c:v>
                </c:pt>
                <c:pt idx="391">
                  <c:v>14.4048</c:v>
                </c:pt>
                <c:pt idx="392">
                  <c:v>13.881</c:v>
                </c:pt>
                <c:pt idx="393">
                  <c:v>14.1447</c:v>
                </c:pt>
                <c:pt idx="394">
                  <c:v>13.6633</c:v>
                </c:pt>
                <c:pt idx="395">
                  <c:v>12.689500000000001</c:v>
                </c:pt>
                <c:pt idx="396">
                  <c:v>12.2607</c:v>
                </c:pt>
                <c:pt idx="397">
                  <c:v>11.9598</c:v>
                </c:pt>
                <c:pt idx="398">
                  <c:v>11.1531</c:v>
                </c:pt>
                <c:pt idx="399">
                  <c:v>11.192500000000001</c:v>
                </c:pt>
                <c:pt idx="400">
                  <c:v>11.685499999999999</c:v>
                </c:pt>
                <c:pt idx="401">
                  <c:v>12.9092</c:v>
                </c:pt>
                <c:pt idx="402">
                  <c:v>12.9704</c:v>
                </c:pt>
                <c:pt idx="403">
                  <c:v>12.8904</c:v>
                </c:pt>
                <c:pt idx="404">
                  <c:v>11.956899999999999</c:v>
                </c:pt>
                <c:pt idx="405">
                  <c:v>12.614000000000001</c:v>
                </c:pt>
                <c:pt idx="406">
                  <c:v>12.2889</c:v>
                </c:pt>
                <c:pt idx="407">
                  <c:v>12.196199999999999</c:v>
                </c:pt>
              </c:numCache>
            </c:numRef>
          </c:xVal>
          <c:yVal>
            <c:numRef>
              <c:f>'[CMF_Deck_Charts.xlsx]NTM PE and Forward Returns'!$K$17:$K$424</c:f>
              <c:numCache>
                <c:formatCode>0.0%</c:formatCode>
                <c:ptCount val="408"/>
                <c:pt idx="0">
                  <c:v>0.25019679835938424</c:v>
                </c:pt>
                <c:pt idx="1">
                  <c:v>0.33891114705709668</c:v>
                </c:pt>
                <c:pt idx="2">
                  <c:v>0.38017147004466278</c:v>
                </c:pt>
                <c:pt idx="3">
                  <c:v>0.36351514155259035</c:v>
                </c:pt>
                <c:pt idx="4">
                  <c:v>0.27135291791284577</c:v>
                </c:pt>
                <c:pt idx="5">
                  <c:v>0.22148281555159377</c:v>
                </c:pt>
                <c:pt idx="6">
                  <c:v>0.24556077772559082</c:v>
                </c:pt>
                <c:pt idx="7">
                  <c:v>0.28186627650225948</c:v>
                </c:pt>
                <c:pt idx="8">
                  <c:v>0.22661634008523412</c:v>
                </c:pt>
                <c:pt idx="9">
                  <c:v>0.29881255310750743</c:v>
                </c:pt>
                <c:pt idx="10">
                  <c:v>0.30452487086959623</c:v>
                </c:pt>
                <c:pt idx="11">
                  <c:v>0.20818280970284908</c:v>
                </c:pt>
                <c:pt idx="12">
                  <c:v>0.2628765887097364</c:v>
                </c:pt>
                <c:pt idx="13">
                  <c:v>0.13839824844434201</c:v>
                </c:pt>
                <c:pt idx="14">
                  <c:v>0.10142844975482723</c:v>
                </c:pt>
                <c:pt idx="15">
                  <c:v>0.21617384396446715</c:v>
                </c:pt>
                <c:pt idx="16">
                  <c:v>0.15944507201692781</c:v>
                </c:pt>
                <c:pt idx="17">
                  <c:v>0.13015465393576076</c:v>
                </c:pt>
                <c:pt idx="18">
                  <c:v>0.19594091647765732</c:v>
                </c:pt>
                <c:pt idx="19">
                  <c:v>2.9217455179854301E-2</c:v>
                </c:pt>
                <c:pt idx="20">
                  <c:v>2.6642442779691189E-2</c:v>
                </c:pt>
                <c:pt idx="21">
                  <c:v>-7.7285026649285382E-2</c:v>
                </c:pt>
                <c:pt idx="22">
                  <c:v>-7.6915038257766799E-2</c:v>
                </c:pt>
                <c:pt idx="23">
                  <c:v>-8.2159088989136264E-2</c:v>
                </c:pt>
                <c:pt idx="24">
                  <c:v>-0.1811088748034887</c:v>
                </c:pt>
                <c:pt idx="25">
                  <c:v>-9.2100816774478345E-2</c:v>
                </c:pt>
                <c:pt idx="26">
                  <c:v>-0.14611086522417616</c:v>
                </c:pt>
                <c:pt idx="27">
                  <c:v>-0.15472110089907198</c:v>
                </c:pt>
                <c:pt idx="28">
                  <c:v>-0.11227550940364106</c:v>
                </c:pt>
                <c:pt idx="29">
                  <c:v>-4.6394348136197916E-2</c:v>
                </c:pt>
                <c:pt idx="30">
                  <c:v>-0.10615826398502481</c:v>
                </c:pt>
                <c:pt idx="31">
                  <c:v>-2.9947006272049714E-3</c:v>
                </c:pt>
                <c:pt idx="32">
                  <c:v>2.1306359873520808E-3</c:v>
                </c:pt>
                <c:pt idx="33">
                  <c:v>0.1564584729221894</c:v>
                </c:pt>
                <c:pt idx="34">
                  <c:v>0.16389093364720564</c:v>
                </c:pt>
                <c:pt idx="35">
                  <c:v>0.23290036075984788</c:v>
                </c:pt>
                <c:pt idx="36">
                  <c:v>0.28705368362040629</c:v>
                </c:pt>
                <c:pt idx="37">
                  <c:v>0.2792094817225772</c:v>
                </c:pt>
                <c:pt idx="38">
                  <c:v>0.4291386283861236</c:v>
                </c:pt>
                <c:pt idx="39">
                  <c:v>0.30005073112072411</c:v>
                </c:pt>
                <c:pt idx="40">
                  <c:v>0.31165680168962928</c:v>
                </c:pt>
                <c:pt idx="41">
                  <c:v>0.36445145242562726</c:v>
                </c:pt>
                <c:pt idx="42">
                  <c:v>0.40794153348646911</c:v>
                </c:pt>
                <c:pt idx="43">
                  <c:v>0.4031850682663729</c:v>
                </c:pt>
                <c:pt idx="44">
                  <c:v>0.45981953612305437</c:v>
                </c:pt>
                <c:pt idx="45">
                  <c:v>0.56351628330676373</c:v>
                </c:pt>
                <c:pt idx="46">
                  <c:v>0.31290161068444533</c:v>
                </c:pt>
                <c:pt idx="47">
                  <c:v>0.17249427568310183</c:v>
                </c:pt>
                <c:pt idx="48">
                  <c:v>0.18398826898926846</c:v>
                </c:pt>
                <c:pt idx="49">
                  <c:v>0.17456410062940542</c:v>
                </c:pt>
                <c:pt idx="50">
                  <c:v>9.7106404744955466E-2</c:v>
                </c:pt>
                <c:pt idx="51">
                  <c:v>0.15148978379286993</c:v>
                </c:pt>
                <c:pt idx="52">
                  <c:v>0.21936750516680426</c:v>
                </c:pt>
                <c:pt idx="53">
                  <c:v>0.11957611748039865</c:v>
                </c:pt>
                <c:pt idx="54">
                  <c:v>7.5050988025219034E-2</c:v>
                </c:pt>
                <c:pt idx="55">
                  <c:v>0.12837567286978158</c:v>
                </c:pt>
                <c:pt idx="56">
                  <c:v>8.6310892275116569E-3</c:v>
                </c:pt>
                <c:pt idx="57">
                  <c:v>-6.9778937445052147E-2</c:v>
                </c:pt>
                <c:pt idx="58">
                  <c:v>8.1929419471644893E-2</c:v>
                </c:pt>
                <c:pt idx="59">
                  <c:v>0.21683696687922449</c:v>
                </c:pt>
                <c:pt idx="60">
                  <c:v>0.31486370986834444</c:v>
                </c:pt>
                <c:pt idx="61">
                  <c:v>0.16109956177414864</c:v>
                </c:pt>
                <c:pt idx="62">
                  <c:v>0.14326127807296407</c:v>
                </c:pt>
                <c:pt idx="63">
                  <c:v>4.253897859257183E-2</c:v>
                </c:pt>
                <c:pt idx="64">
                  <c:v>2.9215816290919072E-2</c:v>
                </c:pt>
                <c:pt idx="65">
                  <c:v>7.9858233212491525E-2</c:v>
                </c:pt>
                <c:pt idx="66">
                  <c:v>0.10417449255536049</c:v>
                </c:pt>
                <c:pt idx="67">
                  <c:v>3.7827419567138643E-2</c:v>
                </c:pt>
                <c:pt idx="68">
                  <c:v>0.13494407899804362</c:v>
                </c:pt>
                <c:pt idx="69">
                  <c:v>9.4964615643345907E-2</c:v>
                </c:pt>
                <c:pt idx="70">
                  <c:v>4.6796493654026161E-2</c:v>
                </c:pt>
                <c:pt idx="71">
                  <c:v>-2.3149181395737073E-2</c:v>
                </c:pt>
                <c:pt idx="72">
                  <c:v>-4.384241745255868E-2</c:v>
                </c:pt>
                <c:pt idx="73">
                  <c:v>6.274343218037659E-2</c:v>
                </c:pt>
                <c:pt idx="74">
                  <c:v>7.346217435721103E-2</c:v>
                </c:pt>
                <c:pt idx="75">
                  <c:v>0.17910298140127701</c:v>
                </c:pt>
                <c:pt idx="76">
                  <c:v>0.19661403413528</c:v>
                </c:pt>
                <c:pt idx="77">
                  <c:v>0.16240239938339851</c:v>
                </c:pt>
                <c:pt idx="78">
                  <c:v>0.14374054155729787</c:v>
                </c:pt>
                <c:pt idx="79">
                  <c:v>0.14383977080617893</c:v>
                </c:pt>
                <c:pt idx="80">
                  <c:v>0.13265951553168942</c:v>
                </c:pt>
                <c:pt idx="81">
                  <c:v>0.13991860226829522</c:v>
                </c:pt>
                <c:pt idx="82">
                  <c:v>0.17100639100978832</c:v>
                </c:pt>
                <c:pt idx="83">
                  <c:v>0.26409407749420266</c:v>
                </c:pt>
                <c:pt idx="84">
                  <c:v>0.21831601482707219</c:v>
                </c:pt>
                <c:pt idx="85">
                  <c:v>0.22873492812931251</c:v>
                </c:pt>
                <c:pt idx="86">
                  <c:v>0.23632377548573991</c:v>
                </c:pt>
                <c:pt idx="87">
                  <c:v>0.18609532498920167</c:v>
                </c:pt>
                <c:pt idx="88">
                  <c:v>0.16234051486667211</c:v>
                </c:pt>
                <c:pt idx="89">
                  <c:v>0.1604200743223374</c:v>
                </c:pt>
                <c:pt idx="90">
                  <c:v>0.17895978287439407</c:v>
                </c:pt>
                <c:pt idx="91">
                  <c:v>0.17468386412157821</c:v>
                </c:pt>
                <c:pt idx="92">
                  <c:v>0.17918382358614537</c:v>
                </c:pt>
                <c:pt idx="93">
                  <c:v>0.17172246592531581</c:v>
                </c:pt>
                <c:pt idx="94">
                  <c:v>0.24975324367393981</c:v>
                </c:pt>
                <c:pt idx="95">
                  <c:v>0.20040143613916461</c:v>
                </c:pt>
                <c:pt idx="96">
                  <c:v>0.11959912078710477</c:v>
                </c:pt>
                <c:pt idx="97">
                  <c:v>8.0582769313183089E-2</c:v>
                </c:pt>
                <c:pt idx="98">
                  <c:v>4.5090446952339436E-2</c:v>
                </c:pt>
                <c:pt idx="99">
                  <c:v>0.15430357658038707</c:v>
                </c:pt>
                <c:pt idx="100">
                  <c:v>0.12553165334972349</c:v>
                </c:pt>
                <c:pt idx="101">
                  <c:v>5.6139945582422079E-2</c:v>
                </c:pt>
                <c:pt idx="102">
                  <c:v>3.9928194242436099E-2</c:v>
                </c:pt>
                <c:pt idx="103">
                  <c:v>1.7159319281040641E-2</c:v>
                </c:pt>
                <c:pt idx="104">
                  <c:v>1.2064719999583584E-2</c:v>
                </c:pt>
                <c:pt idx="105">
                  <c:v>1.782790708675086E-2</c:v>
                </c:pt>
                <c:pt idx="106">
                  <c:v>-6.1907397540877596E-2</c:v>
                </c:pt>
                <c:pt idx="107">
                  <c:v>-6.6515693546446153E-3</c:v>
                </c:pt>
                <c:pt idx="108">
                  <c:v>1.3837599218982088E-2</c:v>
                </c:pt>
                <c:pt idx="109">
                  <c:v>2.7489044604864787E-2</c:v>
                </c:pt>
                <c:pt idx="110">
                  <c:v>5.1994706507354715E-2</c:v>
                </c:pt>
                <c:pt idx="111">
                  <c:v>-6.1465655230008576E-3</c:v>
                </c:pt>
                <c:pt idx="112">
                  <c:v>4.7785822898769315E-3</c:v>
                </c:pt>
                <c:pt idx="113">
                  <c:v>0.11207213996386156</c:v>
                </c:pt>
                <c:pt idx="114">
                  <c:v>7.4227657382227363E-2</c:v>
                </c:pt>
                <c:pt idx="115">
                  <c:v>0.11806200058041139</c:v>
                </c:pt>
                <c:pt idx="116">
                  <c:v>0.12978244119913196</c:v>
                </c:pt>
                <c:pt idx="117">
                  <c:v>0.12731705727430809</c:v>
                </c:pt>
                <c:pt idx="118">
                  <c:v>0.15505858313068721</c:v>
                </c:pt>
                <c:pt idx="119">
                  <c:v>0.14224839500773223</c:v>
                </c:pt>
                <c:pt idx="120">
                  <c:v>0.1368836315708517</c:v>
                </c:pt>
                <c:pt idx="121">
                  <c:v>0.16861076407357478</c:v>
                </c:pt>
                <c:pt idx="122">
                  <c:v>0.17268465850246484</c:v>
                </c:pt>
                <c:pt idx="123">
                  <c:v>0.19734482597710801</c:v>
                </c:pt>
                <c:pt idx="124">
                  <c:v>0.25245448545184535</c:v>
                </c:pt>
                <c:pt idx="125">
                  <c:v>0.16939834163406475</c:v>
                </c:pt>
                <c:pt idx="126">
                  <c:v>0.24609037907011011</c:v>
                </c:pt>
                <c:pt idx="127">
                  <c:v>0.20447765326393164</c:v>
                </c:pt>
                <c:pt idx="128">
                  <c:v>0.20437625291313366</c:v>
                </c:pt>
                <c:pt idx="129">
                  <c:v>0.21857367195537991</c:v>
                </c:pt>
                <c:pt idx="130">
                  <c:v>0.25373793971354952</c:v>
                </c:pt>
                <c:pt idx="131">
                  <c:v>0.21516916208582626</c:v>
                </c:pt>
                <c:pt idx="132">
                  <c:v>0.32388478062960191</c:v>
                </c:pt>
                <c:pt idx="133">
                  <c:v>0.30296314801234558</c:v>
                </c:pt>
                <c:pt idx="134">
                  <c:v>0.271763842902359</c:v>
                </c:pt>
                <c:pt idx="135">
                  <c:v>0.19342225121622314</c:v>
                </c:pt>
                <c:pt idx="136">
                  <c:v>0.18703990859381392</c:v>
                </c:pt>
                <c:pt idx="137">
                  <c:v>0.24997705101351064</c:v>
                </c:pt>
                <c:pt idx="138">
                  <c:v>0.20597007348368512</c:v>
                </c:pt>
                <c:pt idx="139">
                  <c:v>0.27274969716991526</c:v>
                </c:pt>
                <c:pt idx="140">
                  <c:v>0.16891472290533316</c:v>
                </c:pt>
                <c:pt idx="141">
                  <c:v>0.13962405427310176</c:v>
                </c:pt>
                <c:pt idx="142">
                  <c:v>0.13457673070630571</c:v>
                </c:pt>
                <c:pt idx="143">
                  <c:v>0.1677845803279705</c:v>
                </c:pt>
                <c:pt idx="144">
                  <c:v>0.16003223804274325</c:v>
                </c:pt>
                <c:pt idx="145">
                  <c:v>0.16131356804611907</c:v>
                </c:pt>
                <c:pt idx="146">
                  <c:v>0.15206764372189885</c:v>
                </c:pt>
                <c:pt idx="147">
                  <c:v>0.30202145235887889</c:v>
                </c:pt>
                <c:pt idx="148">
                  <c:v>0.1799998073941389</c:v>
                </c:pt>
                <c:pt idx="149">
                  <c:v>9.131725620195974E-2</c:v>
                </c:pt>
                <c:pt idx="150">
                  <c:v>5.4481946414710603E-2</c:v>
                </c:pt>
                <c:pt idx="151">
                  <c:v>-4.1278085328513292E-3</c:v>
                </c:pt>
                <c:pt idx="152">
                  <c:v>4.7559156200124741E-2</c:v>
                </c:pt>
                <c:pt idx="153">
                  <c:v>8.5391883685207004E-2</c:v>
                </c:pt>
                <c:pt idx="154">
                  <c:v>5.1229590583189877E-2</c:v>
                </c:pt>
                <c:pt idx="155">
                  <c:v>4.2177970800221676E-2</c:v>
                </c:pt>
                <c:pt idx="156">
                  <c:v>2.1118200436080148E-2</c:v>
                </c:pt>
                <c:pt idx="157">
                  <c:v>7.8331247729382714E-2</c:v>
                </c:pt>
                <c:pt idx="158">
                  <c:v>8.0854263495475864E-2</c:v>
                </c:pt>
                <c:pt idx="159">
                  <c:v>1.1440844443280307E-2</c:v>
                </c:pt>
                <c:pt idx="160">
                  <c:v>0.18500470742632169</c:v>
                </c:pt>
                <c:pt idx="161">
                  <c:v>0.19651302168464624</c:v>
                </c:pt>
                <c:pt idx="162">
                  <c:v>0.30691510759489971</c:v>
                </c:pt>
                <c:pt idx="163">
                  <c:v>0.2594945800506081</c:v>
                </c:pt>
                <c:pt idx="164">
                  <c:v>0.17219186090846716</c:v>
                </c:pt>
                <c:pt idx="165">
                  <c:v>0.15644881434355118</c:v>
                </c:pt>
                <c:pt idx="166">
                  <c:v>0.22574975222721738</c:v>
                </c:pt>
                <c:pt idx="167">
                  <c:v>0.22185841707124299</c:v>
                </c:pt>
                <c:pt idx="168">
                  <c:v>0.15063401360544226</c:v>
                </c:pt>
                <c:pt idx="169">
                  <c:v>9.9385359575742793E-2</c:v>
                </c:pt>
                <c:pt idx="170">
                  <c:v>0.16518195769902433</c:v>
                </c:pt>
                <c:pt idx="171">
                  <c:v>0.10161813418279619</c:v>
                </c:pt>
                <c:pt idx="172">
                  <c:v>4.9104470464286454E-2</c:v>
                </c:pt>
                <c:pt idx="173">
                  <c:v>0.13836669126904888</c:v>
                </c:pt>
                <c:pt idx="174">
                  <c:v>0.14429530201342278</c:v>
                </c:pt>
                <c:pt idx="175">
                  <c:v>0.209903941923969</c:v>
                </c:pt>
                <c:pt idx="176">
                  <c:v>0.38844381074728429</c:v>
                </c:pt>
                <c:pt idx="177">
                  <c:v>0.49768751256786636</c:v>
                </c:pt>
                <c:pt idx="178">
                  <c:v>0.53617812321254332</c:v>
                </c:pt>
                <c:pt idx="179">
                  <c:v>0.33136917422642442</c:v>
                </c:pt>
                <c:pt idx="180">
                  <c:v>0.26464232129829734</c:v>
                </c:pt>
                <c:pt idx="181">
                  <c:v>0.25388125313004273</c:v>
                </c:pt>
                <c:pt idx="182">
                  <c:v>9.8049470238441128E-2</c:v>
                </c:pt>
                <c:pt idx="183">
                  <c:v>-6.9075554409489537E-2</c:v>
                </c:pt>
                <c:pt idx="184">
                  <c:v>-0.18253218695101125</c:v>
                </c:pt>
                <c:pt idx="185">
                  <c:v>-0.19960385029711236</c:v>
                </c:pt>
                <c:pt idx="186">
                  <c:v>-0.26214022358193823</c:v>
                </c:pt>
                <c:pt idx="187">
                  <c:v>-0.32568402073473068</c:v>
                </c:pt>
                <c:pt idx="188">
                  <c:v>-0.35312972289316158</c:v>
                </c:pt>
                <c:pt idx="189">
                  <c:v>-0.38088124036352844</c:v>
                </c:pt>
                <c:pt idx="190">
                  <c:v>-0.43320556095886498</c:v>
                </c:pt>
                <c:pt idx="191">
                  <c:v>-0.38626781678121691</c:v>
                </c:pt>
                <c:pt idx="192">
                  <c:v>-0.36997610819389215</c:v>
                </c:pt>
                <c:pt idx="193">
                  <c:v>-0.38093474685015971</c:v>
                </c:pt>
                <c:pt idx="194">
                  <c:v>-0.36096498285657708</c:v>
                </c:pt>
                <c:pt idx="195">
                  <c:v>-0.21975755746692816</c:v>
                </c:pt>
                <c:pt idx="196">
                  <c:v>-0.11139665436076729</c:v>
                </c:pt>
                <c:pt idx="197">
                  <c:v>-0.11093898267681779</c:v>
                </c:pt>
                <c:pt idx="198">
                  <c:v>-0.13120068427242593</c:v>
                </c:pt>
                <c:pt idx="199">
                  <c:v>-6.6975081484596743E-2</c:v>
                </c:pt>
                <c:pt idx="200">
                  <c:v>-4.6762449022227814E-2</c:v>
                </c:pt>
                <c:pt idx="201">
                  <c:v>-5.0769958002290672E-2</c:v>
                </c:pt>
                <c:pt idx="202">
                  <c:v>-3.5987094283429499E-2</c:v>
                </c:pt>
                <c:pt idx="203">
                  <c:v>-2.3112036373631795E-2</c:v>
                </c:pt>
                <c:pt idx="204">
                  <c:v>5.4937263566210648E-2</c:v>
                </c:pt>
                <c:pt idx="205">
                  <c:v>7.7207093126272719E-2</c:v>
                </c:pt>
                <c:pt idx="206">
                  <c:v>0.14559118946895744</c:v>
                </c:pt>
                <c:pt idx="207">
                  <c:v>0.16439633167227141</c:v>
                </c:pt>
                <c:pt idx="208">
                  <c:v>0.15134022889527499</c:v>
                </c:pt>
                <c:pt idx="209">
                  <c:v>0.16132752434648889</c:v>
                </c:pt>
                <c:pt idx="210">
                  <c:v>0.20588644837882852</c:v>
                </c:pt>
                <c:pt idx="211">
                  <c:v>0.22791660856946616</c:v>
                </c:pt>
                <c:pt idx="212">
                  <c:v>0.15236308738633464</c:v>
                </c:pt>
                <c:pt idx="213">
                  <c:v>0.11829946426211491</c:v>
                </c:pt>
                <c:pt idx="214">
                  <c:v>0.11969493461781933</c:v>
                </c:pt>
                <c:pt idx="215">
                  <c:v>0.14513424117486173</c:v>
                </c:pt>
                <c:pt idx="216">
                  <c:v>0.15794463807112513</c:v>
                </c:pt>
                <c:pt idx="217">
                  <c:v>0.1423265228265016</c:v>
                </c:pt>
                <c:pt idx="218">
                  <c:v>0.16340390431674456</c:v>
                </c:pt>
                <c:pt idx="219">
                  <c:v>0.10790935095412935</c:v>
                </c:pt>
                <c:pt idx="220">
                  <c:v>8.8820810256857508E-2</c:v>
                </c:pt>
                <c:pt idx="221">
                  <c:v>5.3814202455479077E-2</c:v>
                </c:pt>
                <c:pt idx="222">
                  <c:v>8.6297402226342967E-2</c:v>
                </c:pt>
                <c:pt idx="223">
                  <c:v>8.6369399593819729E-2</c:v>
                </c:pt>
                <c:pt idx="224">
                  <c:v>0.15415429322311569</c:v>
                </c:pt>
                <c:pt idx="225">
                  <c:v>0.11726456507788674</c:v>
                </c:pt>
                <c:pt idx="226">
                  <c:v>8.3988329995593025E-2</c:v>
                </c:pt>
                <c:pt idx="227">
                  <c:v>0.10380593274400796</c:v>
                </c:pt>
                <c:pt idx="228">
                  <c:v>4.9117835014309108E-2</c:v>
                </c:pt>
                <c:pt idx="229">
                  <c:v>8.4438008883372717E-2</c:v>
                </c:pt>
                <c:pt idx="230">
                  <c:v>8.7196962903177466E-2</c:v>
                </c:pt>
                <c:pt idx="231">
                  <c:v>0.12252045548352619</c:v>
                </c:pt>
                <c:pt idx="232">
                  <c:v>0.12556524300080385</c:v>
                </c:pt>
                <c:pt idx="233">
                  <c:v>0.14052585537745022</c:v>
                </c:pt>
                <c:pt idx="234">
                  <c:v>6.3234514513083484E-2</c:v>
                </c:pt>
                <c:pt idx="235">
                  <c:v>8.2377945105659434E-2</c:v>
                </c:pt>
                <c:pt idx="236">
                  <c:v>6.3391422644366591E-2</c:v>
                </c:pt>
                <c:pt idx="237">
                  <c:v>6.6934477284569915E-2</c:v>
                </c:pt>
                <c:pt idx="238">
                  <c:v>6.9779793519126443E-2</c:v>
                </c:pt>
                <c:pt idx="239">
                  <c:v>6.2290876307684817E-2</c:v>
                </c:pt>
                <c:pt idx="240">
                  <c:v>0.10882102850382624</c:v>
                </c:pt>
                <c:pt idx="241">
                  <c:v>0.1285674450576173</c:v>
                </c:pt>
                <c:pt idx="242">
                  <c:v>9.422223966715082E-2</c:v>
                </c:pt>
                <c:pt idx="243">
                  <c:v>0.13872972207054346</c:v>
                </c:pt>
                <c:pt idx="244">
                  <c:v>0.11456609450865085</c:v>
                </c:pt>
                <c:pt idx="245">
                  <c:v>0.13172003653273667</c:v>
                </c:pt>
                <c:pt idx="246">
                  <c:v>0.19109884496410023</c:v>
                </c:pt>
                <c:pt idx="247">
                  <c:v>0.18328399390682026</c:v>
                </c:pt>
                <c:pt idx="248">
                  <c:v>0.22876247097354918</c:v>
                </c:pt>
                <c:pt idx="249">
                  <c:v>0.35118628526517459</c:v>
                </c:pt>
                <c:pt idx="250">
                  <c:v>0.38520802506385832</c:v>
                </c:pt>
                <c:pt idx="251">
                  <c:v>0.34571791489569592</c:v>
                </c:pt>
                <c:pt idx="252">
                  <c:v>0.28684248085126618</c:v>
                </c:pt>
                <c:pt idx="253">
                  <c:v>0.15089298375239735</c:v>
                </c:pt>
                <c:pt idx="254">
                  <c:v>0.20800373001635819</c:v>
                </c:pt>
                <c:pt idx="255">
                  <c:v>0.2439554959416701</c:v>
                </c:pt>
                <c:pt idx="256">
                  <c:v>0.12065662216636275</c:v>
                </c:pt>
                <c:pt idx="257">
                  <c:v>0.10644583982597156</c:v>
                </c:pt>
                <c:pt idx="258">
                  <c:v>2.5178883878400615E-3</c:v>
                </c:pt>
                <c:pt idx="259">
                  <c:v>-8.0626515256610909E-2</c:v>
                </c:pt>
                <c:pt idx="260">
                  <c:v>-0.13306885245901645</c:v>
                </c:pt>
                <c:pt idx="261">
                  <c:v>-0.24760537873514721</c:v>
                </c:pt>
                <c:pt idx="262">
                  <c:v>-0.22681980582772476</c:v>
                </c:pt>
                <c:pt idx="263">
                  <c:v>-0.2301751966653085</c:v>
                </c:pt>
                <c:pt idx="264">
                  <c:v>-0.22100334778687813</c:v>
                </c:pt>
                <c:pt idx="265">
                  <c:v>-0.16513595693243277</c:v>
                </c:pt>
                <c:pt idx="266">
                  <c:v>-0.1510620027103543</c:v>
                </c:pt>
                <c:pt idx="267">
                  <c:v>-0.20486227430282566</c:v>
                </c:pt>
                <c:pt idx="268">
                  <c:v>-0.17994192988851054</c:v>
                </c:pt>
                <c:pt idx="269">
                  <c:v>-0.23630151109016473</c:v>
                </c:pt>
                <c:pt idx="270">
                  <c:v>-0.17988473563862051</c:v>
                </c:pt>
                <c:pt idx="271">
                  <c:v>-0.13847896237529089</c:v>
                </c:pt>
                <c:pt idx="272">
                  <c:v>-0.12626977351766655</c:v>
                </c:pt>
                <c:pt idx="273">
                  <c:v>2.4019165936006726E-3</c:v>
                </c:pt>
                <c:pt idx="274">
                  <c:v>-9.5131515025331348E-2</c:v>
                </c:pt>
                <c:pt idx="275">
                  <c:v>-0.16146750413918165</c:v>
                </c:pt>
                <c:pt idx="276">
                  <c:v>-0.11886010983089956</c:v>
                </c:pt>
                <c:pt idx="277">
                  <c:v>-0.12223668522549525</c:v>
                </c:pt>
                <c:pt idx="278">
                  <c:v>-0.24904403726113533</c:v>
                </c:pt>
                <c:pt idx="279">
                  <c:v>-0.26620780302308189</c:v>
                </c:pt>
                <c:pt idx="280">
                  <c:v>-0.24389026957418392</c:v>
                </c:pt>
                <c:pt idx="281">
                  <c:v>-0.14329046715387406</c:v>
                </c:pt>
                <c:pt idx="282">
                  <c:v>-0.14830363219944054</c:v>
                </c:pt>
                <c:pt idx="283">
                  <c:v>-0.1055334962329465</c:v>
                </c:pt>
                <c:pt idx="284">
                  <c:v>-0.12972002692528228</c:v>
                </c:pt>
                <c:pt idx="285">
                  <c:v>-0.216765968971254</c:v>
                </c:pt>
                <c:pt idx="286">
                  <c:v>-8.1985664985399609E-2</c:v>
                </c:pt>
                <c:pt idx="287">
                  <c:v>-9.0059588299025162E-3</c:v>
                </c:pt>
                <c:pt idx="288">
                  <c:v>-9.1040862768378417E-2</c:v>
                </c:pt>
                <c:pt idx="289">
                  <c:v>-4.2195529526393827E-2</c:v>
                </c:pt>
                <c:pt idx="290">
                  <c:v>6.0915903235806645E-2</c:v>
                </c:pt>
                <c:pt idx="291">
                  <c:v>0.13283776334259678</c:v>
                </c:pt>
                <c:pt idx="292">
                  <c:v>0.16318905145396556</c:v>
                </c:pt>
                <c:pt idx="293">
                  <c:v>8.9749089749089572E-2</c:v>
                </c:pt>
                <c:pt idx="294">
                  <c:v>7.2491181704834817E-2</c:v>
                </c:pt>
                <c:pt idx="295">
                  <c:v>0.10477475957482718</c:v>
                </c:pt>
                <c:pt idx="296">
                  <c:v>0.10127889034709603</c:v>
                </c:pt>
                <c:pt idx="297">
                  <c:v>0.17941376104402784</c:v>
                </c:pt>
                <c:pt idx="298">
                  <c:v>0.11729358097486609</c:v>
                </c:pt>
                <c:pt idx="299">
                  <c:v>0.10345778922199744</c:v>
                </c:pt>
                <c:pt idx="300">
                  <c:v>0.21041191370111556</c:v>
                </c:pt>
                <c:pt idx="301">
                  <c:v>0.20895872123215664</c:v>
                </c:pt>
                <c:pt idx="302">
                  <c:v>0.25669339996507223</c:v>
                </c:pt>
                <c:pt idx="303">
                  <c:v>0.27803804501775864</c:v>
                </c:pt>
                <c:pt idx="304">
                  <c:v>0.39824561403508763</c:v>
                </c:pt>
                <c:pt idx="305">
                  <c:v>0.20203095353003797</c:v>
                </c:pt>
                <c:pt idx="306">
                  <c:v>0.22756022421788646</c:v>
                </c:pt>
                <c:pt idx="307">
                  <c:v>0.21025871398525697</c:v>
                </c:pt>
                <c:pt idx="308">
                  <c:v>0.21822341443183091</c:v>
                </c:pt>
                <c:pt idx="309">
                  <c:v>0.18460135135135136</c:v>
                </c:pt>
                <c:pt idx="310">
                  <c:v>0.19736486966403866</c:v>
                </c:pt>
                <c:pt idx="311">
                  <c:v>0.32489586426945061</c:v>
                </c:pt>
                <c:pt idx="312">
                  <c:v>0.28579017877765978</c:v>
                </c:pt>
                <c:pt idx="313">
                  <c:v>0.2366139604821087</c:v>
                </c:pt>
                <c:pt idx="314">
                  <c:v>0.21991150442477858</c:v>
                </c:pt>
                <c:pt idx="315">
                  <c:v>9.0474908123178377E-2</c:v>
                </c:pt>
                <c:pt idx="316">
                  <c:v>8.094335051503343E-2</c:v>
                </c:pt>
                <c:pt idx="317">
                  <c:v>0.19284728520168759</c:v>
                </c:pt>
                <c:pt idx="318">
                  <c:v>0.30162013979345992</c:v>
                </c:pt>
                <c:pt idx="319">
                  <c:v>0.30685275124086031</c:v>
                </c:pt>
                <c:pt idx="320">
                  <c:v>0.41067283193356618</c:v>
                </c:pt>
                <c:pt idx="321">
                  <c:v>0.48</c:v>
                </c:pt>
                <c:pt idx="322">
                  <c:v>0.35005034281056746</c:v>
                </c:pt>
                <c:pt idx="323">
                  <c:v>0.26910141678102706</c:v>
                </c:pt>
                <c:pt idx="324">
                  <c:v>0.33362768251360508</c:v>
                </c:pt>
                <c:pt idx="325">
                  <c:v>0.28514060266913588</c:v>
                </c:pt>
                <c:pt idx="326">
                  <c:v>0.32112236944660966</c:v>
                </c:pt>
                <c:pt idx="327">
                  <c:v>0.40445176146033779</c:v>
                </c:pt>
                <c:pt idx="328">
                  <c:v>0.40649307921885658</c:v>
                </c:pt>
                <c:pt idx="329">
                  <c:v>0.52139223496664577</c:v>
                </c:pt>
                <c:pt idx="330">
                  <c:v>0.34699143358447726</c:v>
                </c:pt>
                <c:pt idx="331">
                  <c:v>0.29415556757876793</c:v>
                </c:pt>
                <c:pt idx="332">
                  <c:v>0.25134321308378116</c:v>
                </c:pt>
                <c:pt idx="333">
                  <c:v>0.19825055419088145</c:v>
                </c:pt>
                <c:pt idx="334">
                  <c:v>0.26162910269904049</c:v>
                </c:pt>
                <c:pt idx="335">
                  <c:v>0.26341880341880342</c:v>
                </c:pt>
                <c:pt idx="336">
                  <c:v>0.22960961567597593</c:v>
                </c:pt>
                <c:pt idx="337">
                  <c:v>0.27862354742815953</c:v>
                </c:pt>
                <c:pt idx="338">
                  <c:v>0.24094572810317039</c:v>
                </c:pt>
                <c:pt idx="339">
                  <c:v>0.20332766675144232</c:v>
                </c:pt>
                <c:pt idx="340">
                  <c:v>0.18727156050333393</c:v>
                </c:pt>
                <c:pt idx="341">
                  <c:v>0.16567368744930211</c:v>
                </c:pt>
                <c:pt idx="342">
                  <c:v>0.26000260089297322</c:v>
                </c:pt>
                <c:pt idx="343">
                  <c:v>0.2843603997870956</c:v>
                </c:pt>
                <c:pt idx="344">
                  <c:v>0.30212497693585094</c:v>
                </c:pt>
                <c:pt idx="345">
                  <c:v>0.32099214891731043</c:v>
                </c:pt>
                <c:pt idx="346">
                  <c:v>0.3470056220972868</c:v>
                </c:pt>
                <c:pt idx="347">
                  <c:v>0.3866314506298254</c:v>
                </c:pt>
                <c:pt idx="348">
                  <c:v>0.37578599965259674</c:v>
                </c:pt>
                <c:pt idx="349">
                  <c:v>0.36979322744980547</c:v>
                </c:pt>
                <c:pt idx="350">
                  <c:v>0.26441662561785528</c:v>
                </c:pt>
                <c:pt idx="351">
                  <c:v>0.29746956355615772</c:v>
                </c:pt>
                <c:pt idx="352">
                  <c:v>0.21447571285769951</c:v>
                </c:pt>
                <c:pt idx="353">
                  <c:v>0.26110268439803863</c:v>
                </c:pt>
                <c:pt idx="354">
                  <c:v>0.26069294666278053</c:v>
                </c:pt>
                <c:pt idx="355">
                  <c:v>0.20188360728565091</c:v>
                </c:pt>
                <c:pt idx="356">
                  <c:v>0.1746559260195788</c:v>
                </c:pt>
                <c:pt idx="357">
                  <c:v>0.15569377115155958</c:v>
                </c:pt>
                <c:pt idx="358">
                  <c:v>7.3621778609793909E-2</c:v>
                </c:pt>
                <c:pt idx="359">
                  <c:v>5.3104575163398504E-3</c:v>
                </c:pt>
                <c:pt idx="360">
                  <c:v>1.3199577613516311E-2</c:v>
                </c:pt>
                <c:pt idx="361">
                  <c:v>1.0473628898665766E-2</c:v>
                </c:pt>
                <c:pt idx="362">
                  <c:v>3.8654246498006417E-2</c:v>
                </c:pt>
                <c:pt idx="363">
                  <c:v>3.6842958241045665E-2</c:v>
                </c:pt>
                <c:pt idx="364">
                  <c:v>5.4697830670812353E-2</c:v>
                </c:pt>
                <c:pt idx="365">
                  <c:v>5.1598783292529316E-2</c:v>
                </c:pt>
                <c:pt idx="366">
                  <c:v>1.4076181327816073E-2</c:v>
                </c:pt>
                <c:pt idx="367">
                  <c:v>4.259300429820656E-2</c:v>
                </c:pt>
                <c:pt idx="368">
                  <c:v>5.3186227886627302E-2</c:v>
                </c:pt>
                <c:pt idx="369">
                  <c:v>1.4720077220077066E-2</c:v>
                </c:pt>
                <c:pt idx="370">
                  <c:v>8.3360184992134156E-2</c:v>
                </c:pt>
                <c:pt idx="371">
                  <c:v>0.12878249341966219</c:v>
                </c:pt>
                <c:pt idx="372">
                  <c:v>0.1007787980936885</c:v>
                </c:pt>
                <c:pt idx="373">
                  <c:v>0.10097662378412298</c:v>
                </c:pt>
                <c:pt idx="374">
                  <c:v>0.1494332123375175</c:v>
                </c:pt>
                <c:pt idx="375">
                  <c:v>0.13002869177705878</c:v>
                </c:pt>
                <c:pt idx="376">
                  <c:v>0.15214526887918955</c:v>
                </c:pt>
                <c:pt idx="377">
                  <c:v>8.730110714501782E-2</c:v>
                </c:pt>
                <c:pt idx="378">
                  <c:v>0.13629017023152334</c:v>
                </c:pt>
                <c:pt idx="379">
                  <c:v>0.11612903225806437</c:v>
                </c:pt>
                <c:pt idx="380">
                  <c:v>9.2363636363636425E-2</c:v>
                </c:pt>
                <c:pt idx="381">
                  <c:v>0.15229295003422316</c:v>
                </c:pt>
                <c:pt idx="382">
                  <c:v>0.10654585876381639</c:v>
                </c:pt>
                <c:pt idx="383">
                  <c:v>0.10577862757595069</c:v>
                </c:pt>
                <c:pt idx="384">
                  <c:v>7.6204574359401978E-2</c:v>
                </c:pt>
                <c:pt idx="385">
                  <c:v>0.1847308380381496</c:v>
                </c:pt>
                <c:pt idx="386">
                  <c:v>9.9558508740634988E-2</c:v>
                </c:pt>
                <c:pt idx="387">
                  <c:v>0.11050098298420452</c:v>
                </c:pt>
                <c:pt idx="388">
                  <c:v>7.9233879927120832E-2</c:v>
                </c:pt>
                <c:pt idx="389">
                  <c:v>0.1278744455817129</c:v>
                </c:pt>
                <c:pt idx="390">
                  <c:v>0.13412050372556972</c:v>
                </c:pt>
                <c:pt idx="391">
                  <c:v>9.8491731782664127E-2</c:v>
                </c:pt>
                <c:pt idx="392">
                  <c:v>0.1403217780726489</c:v>
                </c:pt>
                <c:pt idx="393">
                  <c:v>0.11041968505807187</c:v>
                </c:pt>
                <c:pt idx="394">
                  <c:v>0.15984723168239778</c:v>
                </c:pt>
                <c:pt idx="395">
                  <c:v>0.2269314982796371</c:v>
                </c:pt>
                <c:pt idx="396">
                  <c:v>0.30465413595190816</c:v>
                </c:pt>
                <c:pt idx="397">
                  <c:v>0.20337182318897318</c:v>
                </c:pt>
                <c:pt idx="398">
                  <c:v>0.3349605596070846</c:v>
                </c:pt>
                <c:pt idx="399">
                  <c:v>0.31162749340525808</c:v>
                </c:pt>
                <c:pt idx="400">
                  <c:v>0.26902580008459043</c:v>
                </c:pt>
                <c:pt idx="401">
                  <c:v>0.12762574059350063</c:v>
                </c:pt>
                <c:pt idx="402">
                  <c:v>7.3963286802679384E-2</c:v>
                </c:pt>
                <c:pt idx="403">
                  <c:v>0.11792788217369221</c:v>
                </c:pt>
                <c:pt idx="404">
                  <c:v>0.17619352860845572</c:v>
                </c:pt>
                <c:pt idx="405">
                  <c:v>0.14410326086956515</c:v>
                </c:pt>
                <c:pt idx="406">
                  <c:v>0.14666666666666672</c:v>
                </c:pt>
                <c:pt idx="407">
                  <c:v>8.3912527547041815E-2</c:v>
                </c:pt>
              </c:numCache>
            </c:numRef>
          </c:yVal>
          <c:smooth val="0"/>
          <c:extLst>
            <c:ext xmlns:c16="http://schemas.microsoft.com/office/drawing/2014/chart" uri="{C3380CC4-5D6E-409C-BE32-E72D297353CC}">
              <c16:uniqueId val="{00000000-28F8-4E0F-98A4-071D5BC76266}"/>
            </c:ext>
          </c:extLst>
        </c:ser>
        <c:dLbls>
          <c:showLegendKey val="0"/>
          <c:showVal val="0"/>
          <c:showCatName val="0"/>
          <c:showSerName val="0"/>
          <c:showPercent val="0"/>
          <c:showBubbleSize val="0"/>
        </c:dLbls>
        <c:axId val="1305991024"/>
        <c:axId val="1305990304"/>
      </c:scatterChart>
      <c:valAx>
        <c:axId val="1305991024"/>
        <c:scaling>
          <c:orientation val="minMax"/>
          <c:max val="25"/>
          <c:min val="10"/>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a:t>Starting Forward P/E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5990304"/>
        <c:crosses val="autoZero"/>
        <c:crossBetween val="midCat"/>
        <c:majorUnit val="5"/>
      </c:valAx>
      <c:valAx>
        <c:axId val="130599030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sz="1100" b="1"/>
                  <a:t>1-Year Return</a:t>
                </a:r>
              </a:p>
            </c:rich>
          </c:tx>
          <c:layout>
            <c:manualLayout>
              <c:xMode val="edge"/>
              <c:yMode val="edge"/>
              <c:x val="2.7777777777777776E-2"/>
              <c:y val="1.4943802103740991E-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05991024"/>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8100" cap="rnd">
              <a:noFill/>
              <a:round/>
            </a:ln>
            <a:effectLst/>
          </c:spPr>
          <c:marker>
            <c:symbol val="circle"/>
            <c:size val="5"/>
            <c:spPr>
              <a:solidFill>
                <a:schemeClr val="accent2"/>
              </a:solidFill>
              <a:ln w="12700">
                <a:noFill/>
              </a:ln>
              <a:effectLst/>
            </c:spPr>
          </c:marker>
          <c:trendline>
            <c:spPr>
              <a:ln w="19050" cap="rnd">
                <a:solidFill>
                  <a:schemeClr val="accent4"/>
                </a:solidFill>
                <a:prstDash val="sysDash"/>
              </a:ln>
              <a:effectLst/>
            </c:spPr>
            <c:trendlineType val="linear"/>
            <c:dispRSqr val="1"/>
            <c:dispEq val="0"/>
            <c:trendlineLbl>
              <c:layout>
                <c:manualLayout>
                  <c:x val="7.7045532351934266E-3"/>
                  <c:y val="-0.59881063478176344"/>
                </c:manualLayout>
              </c:layout>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j-lt"/>
                      <a:ea typeface="+mn-ea"/>
                      <a:cs typeface="+mn-cs"/>
                    </a:defRPr>
                  </a:pPr>
                  <a:endParaRPr lang="en-US"/>
                </a:p>
              </c:txPr>
            </c:trendlineLbl>
          </c:trendline>
          <c:xVal>
            <c:numRef>
              <c:f>'[CMF_Deck_Charts.xlsx]NTM PE and Forward Returns'!$D$125:$D$424</c:f>
              <c:numCache>
                <c:formatCode>0.0</c:formatCode>
                <c:ptCount val="300"/>
                <c:pt idx="0">
                  <c:v>16.388500000000001</c:v>
                </c:pt>
                <c:pt idx="1">
                  <c:v>16.304099999999998</c:v>
                </c:pt>
                <c:pt idx="2">
                  <c:v>15.8803</c:v>
                </c:pt>
                <c:pt idx="3">
                  <c:v>15.398099999999999</c:v>
                </c:pt>
                <c:pt idx="4">
                  <c:v>15.7498</c:v>
                </c:pt>
                <c:pt idx="5">
                  <c:v>15.2197</c:v>
                </c:pt>
                <c:pt idx="6">
                  <c:v>15.694000000000001</c:v>
                </c:pt>
                <c:pt idx="7">
                  <c:v>15.462300000000001</c:v>
                </c:pt>
                <c:pt idx="8">
                  <c:v>15.333299999999999</c:v>
                </c:pt>
                <c:pt idx="9">
                  <c:v>15.440099999999999</c:v>
                </c:pt>
                <c:pt idx="10">
                  <c:v>15.4953</c:v>
                </c:pt>
                <c:pt idx="11">
                  <c:v>14.834199999999999</c:v>
                </c:pt>
                <c:pt idx="12">
                  <c:v>15.370699999999999</c:v>
                </c:pt>
                <c:pt idx="13">
                  <c:v>15.1008</c:v>
                </c:pt>
                <c:pt idx="14">
                  <c:v>14.7257</c:v>
                </c:pt>
                <c:pt idx="15">
                  <c:v>14.125999999999999</c:v>
                </c:pt>
                <c:pt idx="16">
                  <c:v>13.9008</c:v>
                </c:pt>
                <c:pt idx="17">
                  <c:v>14.4391</c:v>
                </c:pt>
                <c:pt idx="18">
                  <c:v>13.796799999999999</c:v>
                </c:pt>
                <c:pt idx="19">
                  <c:v>14.1463</c:v>
                </c:pt>
                <c:pt idx="20">
                  <c:v>13.9217</c:v>
                </c:pt>
                <c:pt idx="21">
                  <c:v>13.6904</c:v>
                </c:pt>
                <c:pt idx="22">
                  <c:v>13.3504</c:v>
                </c:pt>
                <c:pt idx="23">
                  <c:v>13.283300000000001</c:v>
                </c:pt>
                <c:pt idx="24">
                  <c:v>12.6218</c:v>
                </c:pt>
                <c:pt idx="25">
                  <c:v>12.6562</c:v>
                </c:pt>
                <c:pt idx="26">
                  <c:v>12.6784</c:v>
                </c:pt>
                <c:pt idx="27">
                  <c:v>12.8851</c:v>
                </c:pt>
                <c:pt idx="28">
                  <c:v>12.660500000000001</c:v>
                </c:pt>
                <c:pt idx="29">
                  <c:v>12.489000000000001</c:v>
                </c:pt>
                <c:pt idx="30">
                  <c:v>12.2301</c:v>
                </c:pt>
                <c:pt idx="31">
                  <c:v>11.8264</c:v>
                </c:pt>
                <c:pt idx="32">
                  <c:v>12.707100000000001</c:v>
                </c:pt>
                <c:pt idx="33">
                  <c:v>13.0581</c:v>
                </c:pt>
                <c:pt idx="34">
                  <c:v>12.786099999999999</c:v>
                </c:pt>
                <c:pt idx="35">
                  <c:v>12.303800000000001</c:v>
                </c:pt>
                <c:pt idx="36">
                  <c:v>11.818300000000001</c:v>
                </c:pt>
                <c:pt idx="37">
                  <c:v>11.8003</c:v>
                </c:pt>
                <c:pt idx="38">
                  <c:v>11.858599999999999</c:v>
                </c:pt>
                <c:pt idx="39">
                  <c:v>10.497299999999999</c:v>
                </c:pt>
                <c:pt idx="40">
                  <c:v>11.3087</c:v>
                </c:pt>
                <c:pt idx="41">
                  <c:v>11.9945</c:v>
                </c:pt>
                <c:pt idx="42">
                  <c:v>12.420199999999999</c:v>
                </c:pt>
                <c:pt idx="43">
                  <c:v>12.7674</c:v>
                </c:pt>
                <c:pt idx="44">
                  <c:v>13.102499999999999</c:v>
                </c:pt>
                <c:pt idx="45">
                  <c:v>13.084899999999999</c:v>
                </c:pt>
                <c:pt idx="46">
                  <c:v>13.3423</c:v>
                </c:pt>
                <c:pt idx="47">
                  <c:v>13.107900000000001</c:v>
                </c:pt>
                <c:pt idx="48">
                  <c:v>13.1038</c:v>
                </c:pt>
                <c:pt idx="49">
                  <c:v>12.4985</c:v>
                </c:pt>
                <c:pt idx="50">
                  <c:v>12.623100000000001</c:v>
                </c:pt>
                <c:pt idx="51">
                  <c:v>12.2959</c:v>
                </c:pt>
                <c:pt idx="52">
                  <c:v>11.417199999999999</c:v>
                </c:pt>
                <c:pt idx="53">
                  <c:v>12.099</c:v>
                </c:pt>
                <c:pt idx="54">
                  <c:v>11.502000000000001</c:v>
                </c:pt>
                <c:pt idx="55">
                  <c:v>12.2668</c:v>
                </c:pt>
                <c:pt idx="56">
                  <c:v>13.6417</c:v>
                </c:pt>
                <c:pt idx="57">
                  <c:v>14.040100000000001</c:v>
                </c:pt>
                <c:pt idx="58">
                  <c:v>13.4839</c:v>
                </c:pt>
                <c:pt idx="59">
                  <c:v>13.2805</c:v>
                </c:pt>
                <c:pt idx="60">
                  <c:v>14.2401</c:v>
                </c:pt>
                <c:pt idx="61">
                  <c:v>14.175800000000001</c:v>
                </c:pt>
                <c:pt idx="62">
                  <c:v>13.7468</c:v>
                </c:pt>
                <c:pt idx="63">
                  <c:v>14.545299999999999</c:v>
                </c:pt>
                <c:pt idx="64">
                  <c:v>14.3622</c:v>
                </c:pt>
                <c:pt idx="65">
                  <c:v>14.164199999999999</c:v>
                </c:pt>
                <c:pt idx="66">
                  <c:v>13.590999999999999</c:v>
                </c:pt>
                <c:pt idx="67">
                  <c:v>14.2088</c:v>
                </c:pt>
                <c:pt idx="68">
                  <c:v>13.5746</c:v>
                </c:pt>
                <c:pt idx="69">
                  <c:v>12.2941</c:v>
                </c:pt>
                <c:pt idx="70">
                  <c:v>11.1029</c:v>
                </c:pt>
                <c:pt idx="71">
                  <c:v>11.8264</c:v>
                </c:pt>
                <c:pt idx="72">
                  <c:v>11.678100000000001</c:v>
                </c:pt>
                <c:pt idx="73">
                  <c:v>10.891500000000001</c:v>
                </c:pt>
                <c:pt idx="74">
                  <c:v>11.0198</c:v>
                </c:pt>
                <c:pt idx="75">
                  <c:v>12.055400000000001</c:v>
                </c:pt>
                <c:pt idx="76">
                  <c:v>13.211399999999999</c:v>
                </c:pt>
                <c:pt idx="77">
                  <c:v>12.972200000000001</c:v>
                </c:pt>
                <c:pt idx="78">
                  <c:v>12.838200000000001</c:v>
                </c:pt>
                <c:pt idx="79">
                  <c:v>14.132899999999999</c:v>
                </c:pt>
                <c:pt idx="80">
                  <c:v>14.0924</c:v>
                </c:pt>
                <c:pt idx="81">
                  <c:v>13.2682</c:v>
                </c:pt>
                <c:pt idx="82">
                  <c:v>13.4299</c:v>
                </c:pt>
                <c:pt idx="83">
                  <c:v>13.6951</c:v>
                </c:pt>
                <c:pt idx="84">
                  <c:v>14.4068</c:v>
                </c:pt>
                <c:pt idx="85">
                  <c:v>14.5337</c:v>
                </c:pt>
                <c:pt idx="86">
                  <c:v>15.091799999999999</c:v>
                </c:pt>
                <c:pt idx="87">
                  <c:v>14.781000000000001</c:v>
                </c:pt>
                <c:pt idx="88">
                  <c:v>14.460100000000001</c:v>
                </c:pt>
                <c:pt idx="89">
                  <c:v>14.371</c:v>
                </c:pt>
                <c:pt idx="90">
                  <c:v>15.0791</c:v>
                </c:pt>
                <c:pt idx="91">
                  <c:v>15.524800000000001</c:v>
                </c:pt>
                <c:pt idx="92">
                  <c:v>15.204800000000001</c:v>
                </c:pt>
                <c:pt idx="93">
                  <c:v>14.7889</c:v>
                </c:pt>
                <c:pt idx="94">
                  <c:v>14.7288</c:v>
                </c:pt>
                <c:pt idx="95">
                  <c:v>15.142099999999999</c:v>
                </c:pt>
                <c:pt idx="96">
                  <c:v>14.8499</c:v>
                </c:pt>
                <c:pt idx="97">
                  <c:v>14.776300000000001</c:v>
                </c:pt>
                <c:pt idx="98">
                  <c:v>14.662800000000001</c:v>
                </c:pt>
                <c:pt idx="99">
                  <c:v>14.2819</c:v>
                </c:pt>
                <c:pt idx="100">
                  <c:v>14.1492</c:v>
                </c:pt>
                <c:pt idx="101">
                  <c:v>13.962899999999999</c:v>
                </c:pt>
                <c:pt idx="102">
                  <c:v>13.9664</c:v>
                </c:pt>
                <c:pt idx="103">
                  <c:v>14.154500000000001</c:v>
                </c:pt>
                <c:pt idx="104">
                  <c:v>14.7318</c:v>
                </c:pt>
                <c:pt idx="105">
                  <c:v>14.6234</c:v>
                </c:pt>
                <c:pt idx="106">
                  <c:v>14.5494</c:v>
                </c:pt>
                <c:pt idx="107">
                  <c:v>14.668100000000001</c:v>
                </c:pt>
                <c:pt idx="108">
                  <c:v>14.470599999999999</c:v>
                </c:pt>
                <c:pt idx="109">
                  <c:v>14.5718</c:v>
                </c:pt>
                <c:pt idx="110">
                  <c:v>14.1187</c:v>
                </c:pt>
                <c:pt idx="111">
                  <c:v>14.6378</c:v>
                </c:pt>
                <c:pt idx="112">
                  <c:v>14.7501</c:v>
                </c:pt>
                <c:pt idx="113">
                  <c:v>15.2806</c:v>
                </c:pt>
                <c:pt idx="114">
                  <c:v>14.979200000000001</c:v>
                </c:pt>
                <c:pt idx="115">
                  <c:v>15.1655</c:v>
                </c:pt>
                <c:pt idx="116">
                  <c:v>14.8378</c:v>
                </c:pt>
                <c:pt idx="117">
                  <c:v>15.8063</c:v>
                </c:pt>
                <c:pt idx="118">
                  <c:v>15.8063</c:v>
                </c:pt>
                <c:pt idx="119">
                  <c:v>15.8063</c:v>
                </c:pt>
                <c:pt idx="120">
                  <c:v>15.8063</c:v>
                </c:pt>
                <c:pt idx="121">
                  <c:v>15.5007</c:v>
                </c:pt>
                <c:pt idx="122">
                  <c:v>15.1395</c:v>
                </c:pt>
                <c:pt idx="123">
                  <c:v>15.187099999999999</c:v>
                </c:pt>
                <c:pt idx="124">
                  <c:v>15.1944</c:v>
                </c:pt>
                <c:pt idx="125">
                  <c:v>15.2666</c:v>
                </c:pt>
                <c:pt idx="126">
                  <c:v>15.983599999999999</c:v>
                </c:pt>
                <c:pt idx="127">
                  <c:v>15.981299999999999</c:v>
                </c:pt>
                <c:pt idx="128">
                  <c:v>16.159300000000002</c:v>
                </c:pt>
                <c:pt idx="129">
                  <c:v>16.895199999999999</c:v>
                </c:pt>
                <c:pt idx="130">
                  <c:v>17.6419</c:v>
                </c:pt>
                <c:pt idx="131">
                  <c:v>17.6495</c:v>
                </c:pt>
                <c:pt idx="132">
                  <c:v>17.771599999999999</c:v>
                </c:pt>
                <c:pt idx="133">
                  <c:v>17.169699999999999</c:v>
                </c:pt>
                <c:pt idx="134">
                  <c:v>17.220099999999999</c:v>
                </c:pt>
                <c:pt idx="135">
                  <c:v>16.544499999999999</c:v>
                </c:pt>
                <c:pt idx="136">
                  <c:v>16.890499999999999</c:v>
                </c:pt>
                <c:pt idx="137">
                  <c:v>16.716200000000001</c:v>
                </c:pt>
                <c:pt idx="138">
                  <c:v>16.742899999999999</c:v>
                </c:pt>
                <c:pt idx="139">
                  <c:v>16.653199999999998</c:v>
                </c:pt>
                <c:pt idx="140">
                  <c:v>16.095700000000001</c:v>
                </c:pt>
                <c:pt idx="141">
                  <c:v>15.085000000000001</c:v>
                </c:pt>
                <c:pt idx="142">
                  <c:v>14.9663</c:v>
                </c:pt>
                <c:pt idx="143">
                  <c:v>15.360900000000001</c:v>
                </c:pt>
                <c:pt idx="144">
                  <c:v>15.769500000000001</c:v>
                </c:pt>
                <c:pt idx="145">
                  <c:v>16.870799999999999</c:v>
                </c:pt>
                <c:pt idx="146">
                  <c:v>16.0259</c:v>
                </c:pt>
                <c:pt idx="147">
                  <c:v>14.563499999999999</c:v>
                </c:pt>
                <c:pt idx="148">
                  <c:v>16.2197</c:v>
                </c:pt>
                <c:pt idx="149">
                  <c:v>16.368500000000001</c:v>
                </c:pt>
                <c:pt idx="150">
                  <c:v>17.4346</c:v>
                </c:pt>
                <c:pt idx="151">
                  <c:v>18.78</c:v>
                </c:pt>
                <c:pt idx="152">
                  <c:v>19.180199999999999</c:v>
                </c:pt>
                <c:pt idx="153">
                  <c:v>20.458100000000002</c:v>
                </c:pt>
                <c:pt idx="154">
                  <c:v>19.9697</c:v>
                </c:pt>
                <c:pt idx="155">
                  <c:v>20.5242</c:v>
                </c:pt>
                <c:pt idx="156">
                  <c:v>21.014900000000001</c:v>
                </c:pt>
                <c:pt idx="157">
                  <c:v>20.834900000000001</c:v>
                </c:pt>
                <c:pt idx="158">
                  <c:v>19.408300000000001</c:v>
                </c:pt>
                <c:pt idx="159">
                  <c:v>18.638000000000002</c:v>
                </c:pt>
                <c:pt idx="160">
                  <c:v>19.863</c:v>
                </c:pt>
                <c:pt idx="161">
                  <c:v>21.0532</c:v>
                </c:pt>
                <c:pt idx="162">
                  <c:v>20.936699999999998</c:v>
                </c:pt>
                <c:pt idx="163">
                  <c:v>21.405000000000001</c:v>
                </c:pt>
                <c:pt idx="164">
                  <c:v>21.124500000000001</c:v>
                </c:pt>
                <c:pt idx="165">
                  <c:v>19.472999999999999</c:v>
                </c:pt>
                <c:pt idx="166">
                  <c:v>20.487500000000001</c:v>
                </c:pt>
                <c:pt idx="167">
                  <c:v>22.126300000000001</c:v>
                </c:pt>
                <c:pt idx="168">
                  <c:v>21.610700000000001</c:v>
                </c:pt>
                <c:pt idx="169">
                  <c:v>21.107700000000001</c:v>
                </c:pt>
                <c:pt idx="170">
                  <c:v>22.3354</c:v>
                </c:pt>
                <c:pt idx="171">
                  <c:v>22.2852</c:v>
                </c:pt>
                <c:pt idx="172">
                  <c:v>22.785900000000002</c:v>
                </c:pt>
                <c:pt idx="173">
                  <c:v>22.345199999999998</c:v>
                </c:pt>
                <c:pt idx="174">
                  <c:v>23.055299999999999</c:v>
                </c:pt>
                <c:pt idx="175">
                  <c:v>22.774799999999999</c:v>
                </c:pt>
                <c:pt idx="176">
                  <c:v>23.5505</c:v>
                </c:pt>
                <c:pt idx="177">
                  <c:v>24.531600000000001</c:v>
                </c:pt>
                <c:pt idx="178">
                  <c:v>23.057700000000001</c:v>
                </c:pt>
                <c:pt idx="179">
                  <c:v>23.798200000000001</c:v>
                </c:pt>
                <c:pt idx="180">
                  <c:v>25.233799999999999</c:v>
                </c:pt>
                <c:pt idx="181">
                  <c:v>23.595500000000001</c:v>
                </c:pt>
                <c:pt idx="182">
                  <c:v>24.085000000000001</c:v>
                </c:pt>
                <c:pt idx="183">
                  <c:v>22.902000000000001</c:v>
                </c:pt>
                <c:pt idx="184">
                  <c:v>22.973800000000001</c:v>
                </c:pt>
                <c:pt idx="185">
                  <c:v>23.281400000000001</c:v>
                </c:pt>
                <c:pt idx="186">
                  <c:v>24.375299999999999</c:v>
                </c:pt>
                <c:pt idx="187">
                  <c:v>23.7789</c:v>
                </c:pt>
                <c:pt idx="188">
                  <c:v>24.841699999999999</c:v>
                </c:pt>
                <c:pt idx="189">
                  <c:v>24.327000000000002</c:v>
                </c:pt>
                <c:pt idx="190">
                  <c:v>23.907499999999999</c:v>
                </c:pt>
                <c:pt idx="191">
                  <c:v>24.894200000000001</c:v>
                </c:pt>
                <c:pt idx="192">
                  <c:v>24.301500000000001</c:v>
                </c:pt>
                <c:pt idx="193">
                  <c:v>23.096499999999999</c:v>
                </c:pt>
                <c:pt idx="194">
                  <c:v>22.020700000000001</c:v>
                </c:pt>
                <c:pt idx="195">
                  <c:v>20.522600000000001</c:v>
                </c:pt>
                <c:pt idx="196">
                  <c:v>19.391100000000002</c:v>
                </c:pt>
                <c:pt idx="197">
                  <c:v>22.6067</c:v>
                </c:pt>
                <c:pt idx="198">
                  <c:v>23.0413</c:v>
                </c:pt>
                <c:pt idx="199">
                  <c:v>21.822600000000001</c:v>
                </c:pt>
                <c:pt idx="200">
                  <c:v>22.4682</c:v>
                </c:pt>
                <c:pt idx="201">
                  <c:v>22.372299999999999</c:v>
                </c:pt>
                <c:pt idx="202">
                  <c:v>21.432200000000002</c:v>
                </c:pt>
                <c:pt idx="203">
                  <c:v>20.1496</c:v>
                </c:pt>
                <c:pt idx="204">
                  <c:v>20.014800000000001</c:v>
                </c:pt>
                <c:pt idx="205">
                  <c:v>19.592300000000002</c:v>
                </c:pt>
                <c:pt idx="206">
                  <c:v>18.892900000000001</c:v>
                </c:pt>
                <c:pt idx="207">
                  <c:v>19.554200000000002</c:v>
                </c:pt>
                <c:pt idx="208">
                  <c:v>18.5185</c:v>
                </c:pt>
                <c:pt idx="209">
                  <c:v>20.128299999999999</c:v>
                </c:pt>
                <c:pt idx="210">
                  <c:v>19.085599999999999</c:v>
                </c:pt>
                <c:pt idx="211">
                  <c:v>18.259399999999999</c:v>
                </c:pt>
                <c:pt idx="212">
                  <c:v>17.427</c:v>
                </c:pt>
                <c:pt idx="213">
                  <c:v>16.509599999999999</c:v>
                </c:pt>
                <c:pt idx="214">
                  <c:v>17.218399999999999</c:v>
                </c:pt>
                <c:pt idx="215">
                  <c:v>17.410900000000002</c:v>
                </c:pt>
                <c:pt idx="216">
                  <c:v>16.736000000000001</c:v>
                </c:pt>
                <c:pt idx="217">
                  <c:v>17.261500000000002</c:v>
                </c:pt>
                <c:pt idx="218">
                  <c:v>16.268599999999999</c:v>
                </c:pt>
                <c:pt idx="219">
                  <c:v>16.085799999999999</c:v>
                </c:pt>
                <c:pt idx="220">
                  <c:v>15.3794</c:v>
                </c:pt>
                <c:pt idx="221">
                  <c:v>15.2506</c:v>
                </c:pt>
                <c:pt idx="222">
                  <c:v>15.945600000000001</c:v>
                </c:pt>
                <c:pt idx="223">
                  <c:v>16.0215</c:v>
                </c:pt>
                <c:pt idx="224">
                  <c:v>15.7453</c:v>
                </c:pt>
                <c:pt idx="225">
                  <c:v>15.651199999999999</c:v>
                </c:pt>
                <c:pt idx="226">
                  <c:v>15.4717</c:v>
                </c:pt>
                <c:pt idx="227">
                  <c:v>15.436999999999999</c:v>
                </c:pt>
                <c:pt idx="228">
                  <c:v>15.067</c:v>
                </c:pt>
                <c:pt idx="229">
                  <c:v>14.7743</c:v>
                </c:pt>
                <c:pt idx="230">
                  <c:v>14.4489</c:v>
                </c:pt>
                <c:pt idx="231">
                  <c:v>14.51</c:v>
                </c:pt>
                <c:pt idx="232">
                  <c:v>14.0146</c:v>
                </c:pt>
                <c:pt idx="233">
                  <c:v>14.2973</c:v>
                </c:pt>
                <c:pt idx="234">
                  <c:v>14.1065</c:v>
                </c:pt>
                <c:pt idx="235">
                  <c:v>13.942399999999999</c:v>
                </c:pt>
                <c:pt idx="236">
                  <c:v>13.7149</c:v>
                </c:pt>
                <c:pt idx="237">
                  <c:v>13.6387</c:v>
                </c:pt>
                <c:pt idx="238">
                  <c:v>13.460800000000001</c:v>
                </c:pt>
                <c:pt idx="239">
                  <c:v>13.3164</c:v>
                </c:pt>
                <c:pt idx="240">
                  <c:v>13.176299999999999</c:v>
                </c:pt>
                <c:pt idx="241">
                  <c:v>13.169600000000001</c:v>
                </c:pt>
                <c:pt idx="242">
                  <c:v>13.782999999999999</c:v>
                </c:pt>
                <c:pt idx="243">
                  <c:v>13.722</c:v>
                </c:pt>
                <c:pt idx="244">
                  <c:v>14.2445</c:v>
                </c:pt>
                <c:pt idx="245">
                  <c:v>13.877599999999999</c:v>
                </c:pt>
                <c:pt idx="246">
                  <c:v>13.629799999999999</c:v>
                </c:pt>
                <c:pt idx="247">
                  <c:v>14.0252</c:v>
                </c:pt>
                <c:pt idx="248">
                  <c:v>14.0639</c:v>
                </c:pt>
                <c:pt idx="249">
                  <c:v>13.986499999999999</c:v>
                </c:pt>
                <c:pt idx="250">
                  <c:v>14.823600000000001</c:v>
                </c:pt>
                <c:pt idx="251">
                  <c:v>15.343</c:v>
                </c:pt>
                <c:pt idx="252">
                  <c:v>15.070499999999999</c:v>
                </c:pt>
                <c:pt idx="253">
                  <c:v>14.9857</c:v>
                </c:pt>
                <c:pt idx="254">
                  <c:v>15.1899</c:v>
                </c:pt>
                <c:pt idx="255">
                  <c:v>14.968299999999999</c:v>
                </c:pt>
                <c:pt idx="256">
                  <c:v>15.218500000000001</c:v>
                </c:pt>
                <c:pt idx="257">
                  <c:v>14.7118</c:v>
                </c:pt>
                <c:pt idx="258">
                  <c:v>15.003299999999999</c:v>
                </c:pt>
                <c:pt idx="259">
                  <c:v>15.1655</c:v>
                </c:pt>
                <c:pt idx="260">
                  <c:v>14.998900000000001</c:v>
                </c:pt>
                <c:pt idx="261">
                  <c:v>15.4131</c:v>
                </c:pt>
                <c:pt idx="262">
                  <c:v>15.252800000000001</c:v>
                </c:pt>
                <c:pt idx="263">
                  <c:v>15.2136</c:v>
                </c:pt>
                <c:pt idx="264">
                  <c:v>15.332700000000001</c:v>
                </c:pt>
                <c:pt idx="265">
                  <c:v>15.3154</c:v>
                </c:pt>
                <c:pt idx="266">
                  <c:v>15.039899999999999</c:v>
                </c:pt>
                <c:pt idx="267">
                  <c:v>14.9518</c:v>
                </c:pt>
                <c:pt idx="268">
                  <c:v>14.957700000000001</c:v>
                </c:pt>
                <c:pt idx="269">
                  <c:v>15.257300000000001</c:v>
                </c:pt>
                <c:pt idx="270">
                  <c:v>14.645899999999999</c:v>
                </c:pt>
                <c:pt idx="271">
                  <c:v>15.030200000000001</c:v>
                </c:pt>
                <c:pt idx="272">
                  <c:v>15.219900000000001</c:v>
                </c:pt>
                <c:pt idx="273">
                  <c:v>14.9618</c:v>
                </c:pt>
                <c:pt idx="274">
                  <c:v>15.4207</c:v>
                </c:pt>
                <c:pt idx="275">
                  <c:v>15.3912</c:v>
                </c:pt>
                <c:pt idx="276">
                  <c:v>15.6929</c:v>
                </c:pt>
                <c:pt idx="277">
                  <c:v>13.977</c:v>
                </c:pt>
                <c:pt idx="278">
                  <c:v>14.5884</c:v>
                </c:pt>
                <c:pt idx="279">
                  <c:v>14.5032</c:v>
                </c:pt>
                <c:pt idx="280">
                  <c:v>14.821199999999999</c:v>
                </c:pt>
                <c:pt idx="281">
                  <c:v>14.546799999999999</c:v>
                </c:pt>
                <c:pt idx="282">
                  <c:v>13.9521</c:v>
                </c:pt>
                <c:pt idx="283">
                  <c:v>14.4048</c:v>
                </c:pt>
                <c:pt idx="284">
                  <c:v>13.881</c:v>
                </c:pt>
                <c:pt idx="285">
                  <c:v>14.1447</c:v>
                </c:pt>
                <c:pt idx="286">
                  <c:v>13.6633</c:v>
                </c:pt>
                <c:pt idx="287">
                  <c:v>12.689500000000001</c:v>
                </c:pt>
                <c:pt idx="288">
                  <c:v>12.2607</c:v>
                </c:pt>
                <c:pt idx="289">
                  <c:v>11.9598</c:v>
                </c:pt>
                <c:pt idx="290">
                  <c:v>11.1531</c:v>
                </c:pt>
                <c:pt idx="291">
                  <c:v>11.192500000000001</c:v>
                </c:pt>
                <c:pt idx="292">
                  <c:v>11.685499999999999</c:v>
                </c:pt>
                <c:pt idx="293">
                  <c:v>12.9092</c:v>
                </c:pt>
                <c:pt idx="294">
                  <c:v>12.9704</c:v>
                </c:pt>
                <c:pt idx="295">
                  <c:v>12.8904</c:v>
                </c:pt>
                <c:pt idx="296">
                  <c:v>11.956899999999999</c:v>
                </c:pt>
                <c:pt idx="297">
                  <c:v>12.614000000000001</c:v>
                </c:pt>
                <c:pt idx="298">
                  <c:v>12.2889</c:v>
                </c:pt>
                <c:pt idx="299">
                  <c:v>12.196199999999999</c:v>
                </c:pt>
              </c:numCache>
            </c:numRef>
          </c:xVal>
          <c:yVal>
            <c:numRef>
              <c:f>'[CMF_Deck_Charts.xlsx]NTM PE and Forward Returns'!$J$125:$J$424</c:f>
              <c:numCache>
                <c:formatCode>0.0%</c:formatCode>
                <c:ptCount val="300"/>
                <c:pt idx="0">
                  <c:v>0.13102202646861749</c:v>
                </c:pt>
                <c:pt idx="1">
                  <c:v>0.13346818017969242</c:v>
                </c:pt>
                <c:pt idx="2">
                  <c:v>0.13001597343555948</c:v>
                </c:pt>
                <c:pt idx="3">
                  <c:v>0.13377847035407364</c:v>
                </c:pt>
                <c:pt idx="4">
                  <c:v>0.12978845878550849</c:v>
                </c:pt>
                <c:pt idx="5">
                  <c:v>0.13151383221920532</c:v>
                </c:pt>
                <c:pt idx="6">
                  <c:v>0.12857723579997393</c:v>
                </c:pt>
                <c:pt idx="7">
                  <c:v>0.12690737402517871</c:v>
                </c:pt>
                <c:pt idx="8">
                  <c:v>0.1240722543509285</c:v>
                </c:pt>
                <c:pt idx="9">
                  <c:v>0.12960128586746245</c:v>
                </c:pt>
                <c:pt idx="10">
                  <c:v>0.12697244007105457</c:v>
                </c:pt>
                <c:pt idx="11">
                  <c:v>0.126151315197502</c:v>
                </c:pt>
                <c:pt idx="12">
                  <c:v>0.12032706014147498</c:v>
                </c:pt>
                <c:pt idx="13">
                  <c:v>0.11815277305242033</c:v>
                </c:pt>
                <c:pt idx="14">
                  <c:v>0.11175579613325626</c:v>
                </c:pt>
                <c:pt idx="15">
                  <c:v>0.11913926562015775</c:v>
                </c:pt>
                <c:pt idx="16">
                  <c:v>0.12809770778979201</c:v>
                </c:pt>
                <c:pt idx="17">
                  <c:v>0.12659385637985876</c:v>
                </c:pt>
                <c:pt idx="18">
                  <c:v>0.12862521271946181</c:v>
                </c:pt>
                <c:pt idx="19">
                  <c:v>0.11991180666331624</c:v>
                </c:pt>
                <c:pt idx="20">
                  <c:v>0.12201734852881896</c:v>
                </c:pt>
                <c:pt idx="21">
                  <c:v>0.12242080836333069</c:v>
                </c:pt>
                <c:pt idx="22">
                  <c:v>0.12250616802657599</c:v>
                </c:pt>
                <c:pt idx="23">
                  <c:v>0.12680082715127972</c:v>
                </c:pt>
                <c:pt idx="24">
                  <c:v>0.12562506094059622</c:v>
                </c:pt>
                <c:pt idx="25">
                  <c:v>0.13335231635452871</c:v>
                </c:pt>
                <c:pt idx="26">
                  <c:v>0.12785799035009693</c:v>
                </c:pt>
                <c:pt idx="27">
                  <c:v>0.11702779725757617</c:v>
                </c:pt>
                <c:pt idx="28">
                  <c:v>0.13075425561845555</c:v>
                </c:pt>
                <c:pt idx="29">
                  <c:v>0.13800401622553249</c:v>
                </c:pt>
                <c:pt idx="30">
                  <c:v>0.12956812467289036</c:v>
                </c:pt>
                <c:pt idx="31">
                  <c:v>0.14395096539208563</c:v>
                </c:pt>
                <c:pt idx="32">
                  <c:v>0.13667401896138665</c:v>
                </c:pt>
                <c:pt idx="33">
                  <c:v>0.14637079474894876</c:v>
                </c:pt>
                <c:pt idx="34">
                  <c:v>0.1459032620095464</c:v>
                </c:pt>
                <c:pt idx="35">
                  <c:v>0.15426808984053286</c:v>
                </c:pt>
                <c:pt idx="36">
                  <c:v>0.1655157404541403</c:v>
                </c:pt>
                <c:pt idx="37">
                  <c:v>0.16159871799316705</c:v>
                </c:pt>
                <c:pt idx="38">
                  <c:v>0.16214968777298933</c:v>
                </c:pt>
                <c:pt idx="39">
                  <c:v>0.16634166973884601</c:v>
                </c:pt>
                <c:pt idx="40">
                  <c:v>0.16339878096951677</c:v>
                </c:pt>
                <c:pt idx="41">
                  <c:v>0.15345861050670861</c:v>
                </c:pt>
                <c:pt idx="42">
                  <c:v>0.14839232266504632</c:v>
                </c:pt>
                <c:pt idx="43">
                  <c:v>0.14382088751919508</c:v>
                </c:pt>
                <c:pt idx="44">
                  <c:v>0.14172459105853719</c:v>
                </c:pt>
                <c:pt idx="45">
                  <c:v>0.13912338106903821</c:v>
                </c:pt>
                <c:pt idx="46">
                  <c:v>0.13429622027028931</c:v>
                </c:pt>
                <c:pt idx="47">
                  <c:v>0.13503193399310165</c:v>
                </c:pt>
                <c:pt idx="48">
                  <c:v>0.13884882650942365</c:v>
                </c:pt>
                <c:pt idx="49">
                  <c:v>0.14192393533217196</c:v>
                </c:pt>
                <c:pt idx="50">
                  <c:v>0.13013766194364296</c:v>
                </c:pt>
                <c:pt idx="51">
                  <c:v>0.13742772657935309</c:v>
                </c:pt>
                <c:pt idx="52">
                  <c:v>0.1516449045319852</c:v>
                </c:pt>
                <c:pt idx="53">
                  <c:v>0.1384080274898849</c:v>
                </c:pt>
                <c:pt idx="54">
                  <c:v>0.13987323494189119</c:v>
                </c:pt>
                <c:pt idx="55">
                  <c:v>0.13153022160460837</c:v>
                </c:pt>
                <c:pt idx="56">
                  <c:v>0.11694376522111205</c:v>
                </c:pt>
                <c:pt idx="57">
                  <c:v>0.10528217640945026</c:v>
                </c:pt>
                <c:pt idx="58">
                  <c:v>0.12653178085793892</c:v>
                </c:pt>
                <c:pt idx="59">
                  <c:v>0.13972243140418494</c:v>
                </c:pt>
                <c:pt idx="60">
                  <c:v>0.13559915182795601</c:v>
                </c:pt>
                <c:pt idx="61">
                  <c:v>0.13439550958197821</c:v>
                </c:pt>
                <c:pt idx="62">
                  <c:v>0.13696173395664579</c:v>
                </c:pt>
                <c:pt idx="63">
                  <c:v>0.13240273438434236</c:v>
                </c:pt>
                <c:pt idx="64">
                  <c:v>0.13445429172506418</c:v>
                </c:pt>
                <c:pt idx="65">
                  <c:v>0.14030441267322868</c:v>
                </c:pt>
                <c:pt idx="66">
                  <c:v>0.14701067932752987</c:v>
                </c:pt>
                <c:pt idx="67">
                  <c:v>0.13945158165172078</c:v>
                </c:pt>
                <c:pt idx="68">
                  <c:v>0.15321665009688634</c:v>
                </c:pt>
                <c:pt idx="69">
                  <c:v>0.15919545777337518</c:v>
                </c:pt>
                <c:pt idx="70">
                  <c:v>0.1667228749738332</c:v>
                </c:pt>
                <c:pt idx="71">
                  <c:v>0.15002082861037236</c:v>
                </c:pt>
                <c:pt idx="72">
                  <c:v>0.13118531036529579</c:v>
                </c:pt>
                <c:pt idx="73">
                  <c:v>0.14314992853524489</c:v>
                </c:pt>
                <c:pt idx="74">
                  <c:v>0.13238338727671883</c:v>
                </c:pt>
                <c:pt idx="75">
                  <c:v>0.11965216115955335</c:v>
                </c:pt>
                <c:pt idx="76">
                  <c:v>0.10862182327098413</c:v>
                </c:pt>
                <c:pt idx="77">
                  <c:v>0.10666106228668837</c:v>
                </c:pt>
                <c:pt idx="78">
                  <c:v>0.10169422782318782</c:v>
                </c:pt>
                <c:pt idx="79">
                  <c:v>9.13642078149286E-2</c:v>
                </c:pt>
                <c:pt idx="80">
                  <c:v>9.0172386481117472E-2</c:v>
                </c:pt>
                <c:pt idx="81">
                  <c:v>9.4949421761996389E-2</c:v>
                </c:pt>
                <c:pt idx="82">
                  <c:v>9.7296628832496124E-2</c:v>
                </c:pt>
                <c:pt idx="83">
                  <c:v>9.7793794307087012E-2</c:v>
                </c:pt>
                <c:pt idx="84">
                  <c:v>8.4966955674876665E-2</c:v>
                </c:pt>
                <c:pt idx="85">
                  <c:v>8.3013807212924062E-2</c:v>
                </c:pt>
                <c:pt idx="86">
                  <c:v>7.5145596454835539E-2</c:v>
                </c:pt>
                <c:pt idx="87">
                  <c:v>7.4362660578215056E-2</c:v>
                </c:pt>
                <c:pt idx="88">
                  <c:v>7.6115306180553954E-2</c:v>
                </c:pt>
                <c:pt idx="89">
                  <c:v>7.7388006503217976E-2</c:v>
                </c:pt>
                <c:pt idx="90">
                  <c:v>7.1816082913365165E-2</c:v>
                </c:pt>
                <c:pt idx="91">
                  <c:v>6.9356495162349985E-2</c:v>
                </c:pt>
                <c:pt idx="92">
                  <c:v>7.153251457019616E-2</c:v>
                </c:pt>
                <c:pt idx="93">
                  <c:v>7.5087523725862804E-2</c:v>
                </c:pt>
                <c:pt idx="94">
                  <c:v>7.6158903704377279E-2</c:v>
                </c:pt>
                <c:pt idx="95">
                  <c:v>6.986088007480129E-2</c:v>
                </c:pt>
                <c:pt idx="96">
                  <c:v>6.9456635191108562E-2</c:v>
                </c:pt>
                <c:pt idx="97">
                  <c:v>6.8853278028815135E-2</c:v>
                </c:pt>
                <c:pt idx="98">
                  <c:v>6.6981832766765947E-2</c:v>
                </c:pt>
                <c:pt idx="99">
                  <c:v>7.2380799379173189E-2</c:v>
                </c:pt>
                <c:pt idx="100">
                  <c:v>7.5092516937594667E-2</c:v>
                </c:pt>
                <c:pt idx="101">
                  <c:v>7.7472228753397987E-2</c:v>
                </c:pt>
                <c:pt idx="102">
                  <c:v>7.42392389313562E-2</c:v>
                </c:pt>
                <c:pt idx="103">
                  <c:v>7.410638607482567E-2</c:v>
                </c:pt>
                <c:pt idx="104">
                  <c:v>6.9069984565865772E-2</c:v>
                </c:pt>
                <c:pt idx="105">
                  <c:v>7.0082244302561492E-2</c:v>
                </c:pt>
                <c:pt idx="106">
                  <c:v>6.4397748690499634E-2</c:v>
                </c:pt>
                <c:pt idx="107">
                  <c:v>6.4830046244315431E-2</c:v>
                </c:pt>
                <c:pt idx="108">
                  <c:v>7.3064195116385733E-2</c:v>
                </c:pt>
                <c:pt idx="109">
                  <c:v>7.4809052863400671E-2</c:v>
                </c:pt>
                <c:pt idx="110">
                  <c:v>7.8486439386034501E-2</c:v>
                </c:pt>
                <c:pt idx="111">
                  <c:v>6.7990644039925607E-2</c:v>
                </c:pt>
                <c:pt idx="112">
                  <c:v>7.1533390875178071E-2</c:v>
                </c:pt>
                <c:pt idx="113">
                  <c:v>7.7234721369942694E-2</c:v>
                </c:pt>
                <c:pt idx="114">
                  <c:v>7.893566858240364E-2</c:v>
                </c:pt>
                <c:pt idx="115">
                  <c:v>8.120028832044679E-2</c:v>
                </c:pt>
                <c:pt idx="116">
                  <c:v>8.320759121941057E-2</c:v>
                </c:pt>
                <c:pt idx="117">
                  <c:v>8.0103379701167432E-2</c:v>
                </c:pt>
                <c:pt idx="118">
                  <c:v>7.9895762099619017E-2</c:v>
                </c:pt>
                <c:pt idx="119">
                  <c:v>7.6116792519805632E-2</c:v>
                </c:pt>
                <c:pt idx="120">
                  <c:v>7.6741102436403308E-2</c:v>
                </c:pt>
                <c:pt idx="121">
                  <c:v>8.0622656616414545E-2</c:v>
                </c:pt>
                <c:pt idx="122">
                  <c:v>8.2042094454020553E-2</c:v>
                </c:pt>
                <c:pt idx="123">
                  <c:v>8.1072052439288944E-2</c:v>
                </c:pt>
                <c:pt idx="124">
                  <c:v>8.3766542195541138E-2</c:v>
                </c:pt>
                <c:pt idx="125">
                  <c:v>7.9959727306672557E-2</c:v>
                </c:pt>
                <c:pt idx="126">
                  <c:v>7.7826418508533557E-2</c:v>
                </c:pt>
                <c:pt idx="127">
                  <c:v>7.7698944557994531E-2</c:v>
                </c:pt>
                <c:pt idx="128">
                  <c:v>7.6667312567320955E-2</c:v>
                </c:pt>
                <c:pt idx="129">
                  <c:v>7.417364355356959E-2</c:v>
                </c:pt>
                <c:pt idx="130">
                  <c:v>7.1644834001304725E-2</c:v>
                </c:pt>
                <c:pt idx="131">
                  <c:v>6.833559367128661E-2</c:v>
                </c:pt>
                <c:pt idx="132">
                  <c:v>7.4053304645823825E-2</c:v>
                </c:pt>
                <c:pt idx="133">
                  <c:v>7.6861455648788768E-2</c:v>
                </c:pt>
                <c:pt idx="134">
                  <c:v>7.4574636929605864E-2</c:v>
                </c:pt>
                <c:pt idx="135">
                  <c:v>7.5659412113982638E-2</c:v>
                </c:pt>
                <c:pt idx="136">
                  <c:v>7.11989219882323E-2</c:v>
                </c:pt>
                <c:pt idx="137">
                  <c:v>7.6428564096640006E-2</c:v>
                </c:pt>
                <c:pt idx="138">
                  <c:v>7.2972646133220742E-2</c:v>
                </c:pt>
                <c:pt idx="139">
                  <c:v>7.5787470513371646E-2</c:v>
                </c:pt>
                <c:pt idx="140">
                  <c:v>7.8827736645799673E-2</c:v>
                </c:pt>
                <c:pt idx="141">
                  <c:v>8.5327571455004803E-2</c:v>
                </c:pt>
                <c:pt idx="142">
                  <c:v>8.2384832349583714E-2</c:v>
                </c:pt>
                <c:pt idx="143">
                  <c:v>7.9293166688251704E-2</c:v>
                </c:pt>
                <c:pt idx="144">
                  <c:v>7.1009580281886642E-2</c:v>
                </c:pt>
                <c:pt idx="145">
                  <c:v>6.3579880822617341E-2</c:v>
                </c:pt>
                <c:pt idx="146">
                  <c:v>6.9061687808449346E-2</c:v>
                </c:pt>
                <c:pt idx="147">
                  <c:v>8.0129563230874723E-2</c:v>
                </c:pt>
                <c:pt idx="148">
                  <c:v>6.5052095279756417E-2</c:v>
                </c:pt>
                <c:pt idx="149">
                  <c:v>6.3378868463787041E-2</c:v>
                </c:pt>
                <c:pt idx="150">
                  <c:v>5.3329410261615529E-2</c:v>
                </c:pt>
                <c:pt idx="151">
                  <c:v>4.1361168178302155E-2</c:v>
                </c:pt>
                <c:pt idx="152">
                  <c:v>4.7061717870925612E-2</c:v>
                </c:pt>
                <c:pt idx="153">
                  <c:v>4.1188214018226477E-2</c:v>
                </c:pt>
                <c:pt idx="154">
                  <c:v>4.1660947774399881E-2</c:v>
                </c:pt>
                <c:pt idx="155">
                  <c:v>3.5243098064066558E-2</c:v>
                </c:pt>
                <c:pt idx="156">
                  <c:v>2.9200311326200712E-2</c:v>
                </c:pt>
                <c:pt idx="157">
                  <c:v>2.9050621014111488E-2</c:v>
                </c:pt>
                <c:pt idx="158">
                  <c:v>3.6913587021397465E-2</c:v>
                </c:pt>
                <c:pt idx="159">
                  <c:v>2.8154249509106055E-2</c:v>
                </c:pt>
                <c:pt idx="160">
                  <c:v>2.6992136133804578E-2</c:v>
                </c:pt>
                <c:pt idx="161">
                  <c:v>2.6089200257886969E-2</c:v>
                </c:pt>
                <c:pt idx="162">
                  <c:v>2.7182909873042505E-2</c:v>
                </c:pt>
                <c:pt idx="163">
                  <c:v>2.6378644356333192E-2</c:v>
                </c:pt>
                <c:pt idx="164">
                  <c:v>2.8234476877714743E-2</c:v>
                </c:pt>
                <c:pt idx="165">
                  <c:v>3.2939238137505988E-2</c:v>
                </c:pt>
                <c:pt idx="166">
                  <c:v>2.6160211346921036E-2</c:v>
                </c:pt>
                <c:pt idx="167">
                  <c:v>1.2978306077920054E-2</c:v>
                </c:pt>
                <c:pt idx="168">
                  <c:v>1.4137386609149871E-2</c:v>
                </c:pt>
                <c:pt idx="169">
                  <c:v>8.0898978191927817E-3</c:v>
                </c:pt>
                <c:pt idx="170">
                  <c:v>-1.6738801983540164E-4</c:v>
                </c:pt>
                <c:pt idx="171">
                  <c:v>-4.3159846895453047E-3</c:v>
                </c:pt>
                <c:pt idx="172">
                  <c:v>-1.8130898763772496E-2</c:v>
                </c:pt>
                <c:pt idx="173">
                  <c:v>-7.6229008106284413E-3</c:v>
                </c:pt>
                <c:pt idx="174">
                  <c:v>-1.5872139620323966E-2</c:v>
                </c:pt>
                <c:pt idx="175">
                  <c:v>-8.1536828918833404E-3</c:v>
                </c:pt>
                <c:pt idx="176">
                  <c:v>-1.936460521449801E-3</c:v>
                </c:pt>
                <c:pt idx="177">
                  <c:v>-6.5379344679608042E-3</c:v>
                </c:pt>
                <c:pt idx="178">
                  <c:v>-3.0808556665127274E-3</c:v>
                </c:pt>
                <c:pt idx="179">
                  <c:v>-8.0148737249939872E-3</c:v>
                </c:pt>
                <c:pt idx="180">
                  <c:v>-9.4930922406259999E-3</c:v>
                </c:pt>
                <c:pt idx="181">
                  <c:v>-5.7125592352041954E-3</c:v>
                </c:pt>
                <c:pt idx="182">
                  <c:v>-9.4964895493132584E-3</c:v>
                </c:pt>
                <c:pt idx="183">
                  <c:v>-1.5295894500466645E-3</c:v>
                </c:pt>
                <c:pt idx="184">
                  <c:v>-7.9427162110586869E-3</c:v>
                </c:pt>
                <c:pt idx="185">
                  <c:v>-1.1944893269533963E-2</c:v>
                </c:pt>
                <c:pt idx="186">
                  <c:v>-2.2229144108400045E-2</c:v>
                </c:pt>
                <c:pt idx="187">
                  <c:v>-1.7128662765313551E-2</c:v>
                </c:pt>
                <c:pt idx="188">
                  <c:v>-2.4796859654846903E-2</c:v>
                </c:pt>
                <c:pt idx="189">
                  <c:v>-2.9990948576300136E-2</c:v>
                </c:pt>
                <c:pt idx="190">
                  <c:v>-3.4321618964459732E-2</c:v>
                </c:pt>
                <c:pt idx="191">
                  <c:v>-2.646653885709993E-2</c:v>
                </c:pt>
                <c:pt idx="192">
                  <c:v>-1.3824846270664271E-2</c:v>
                </c:pt>
                <c:pt idx="193">
                  <c:v>-9.3335393989278925E-3</c:v>
                </c:pt>
                <c:pt idx="194">
                  <c:v>3.9608135220465801E-3</c:v>
                </c:pt>
                <c:pt idx="195">
                  <c:v>3.061897454618201E-2</c:v>
                </c:pt>
                <c:pt idx="196">
                  <c:v>4.6762198068472483E-2</c:v>
                </c:pt>
                <c:pt idx="197">
                  <c:v>2.9063639262143059E-2</c:v>
                </c:pt>
                <c:pt idx="198">
                  <c:v>2.8830866877598726E-2</c:v>
                </c:pt>
                <c:pt idx="199">
                  <c:v>4.2073008204612572E-2</c:v>
                </c:pt>
                <c:pt idx="200">
                  <c:v>3.8929470511291031E-2</c:v>
                </c:pt>
                <c:pt idx="201">
                  <c:v>3.5036375120977237E-2</c:v>
                </c:pt>
                <c:pt idx="202">
                  <c:v>4.0668962110874229E-2</c:v>
                </c:pt>
                <c:pt idx="203">
                  <c:v>5.1407735324421999E-2</c:v>
                </c:pt>
                <c:pt idx="204">
                  <c:v>5.9096090662572598E-2</c:v>
                </c:pt>
                <c:pt idx="205">
                  <c:v>6.1639898198200704E-2</c:v>
                </c:pt>
                <c:pt idx="206">
                  <c:v>7.1018885303248513E-2</c:v>
                </c:pt>
                <c:pt idx="207">
                  <c:v>6.5704364832213313E-2</c:v>
                </c:pt>
                <c:pt idx="208">
                  <c:v>6.7474549615581525E-2</c:v>
                </c:pt>
                <c:pt idx="209">
                  <c:v>5.9760092050736402E-2</c:v>
                </c:pt>
                <c:pt idx="210">
                  <c:v>7.1273752714693162E-2</c:v>
                </c:pt>
                <c:pt idx="211">
                  <c:v>7.7783395040088799E-2</c:v>
                </c:pt>
                <c:pt idx="212">
                  <c:v>8.0459722286296165E-2</c:v>
                </c:pt>
                <c:pt idx="213">
                  <c:v>8.2043291695606202E-2</c:v>
                </c:pt>
                <c:pt idx="214">
                  <c:v>7.6314803348988214E-2</c:v>
                </c:pt>
                <c:pt idx="215">
                  <c:v>7.9285456370578933E-2</c:v>
                </c:pt>
                <c:pt idx="216">
                  <c:v>8.421687341777595E-2</c:v>
                </c:pt>
                <c:pt idx="217">
                  <c:v>8.0543799875699484E-2</c:v>
                </c:pt>
                <c:pt idx="218">
                  <c:v>8.6396773071227839E-2</c:v>
                </c:pt>
                <c:pt idx="219">
                  <c:v>8.5868773891932815E-2</c:v>
                </c:pt>
                <c:pt idx="220">
                  <c:v>8.905777906934409E-2</c:v>
                </c:pt>
                <c:pt idx="221">
                  <c:v>8.877015753005435E-2</c:v>
                </c:pt>
                <c:pt idx="222">
                  <c:v>8.3194151117491622E-2</c:v>
                </c:pt>
                <c:pt idx="223">
                  <c:v>8.3460915889631337E-2</c:v>
                </c:pt>
                <c:pt idx="224">
                  <c:v>8.9399802384636518E-2</c:v>
                </c:pt>
                <c:pt idx="225">
                  <c:v>8.954102871423486E-2</c:v>
                </c:pt>
                <c:pt idx="226">
                  <c:v>8.9237317621862378E-2</c:v>
                </c:pt>
                <c:pt idx="227">
                  <c:v>8.9947095498722485E-2</c:v>
                </c:pt>
                <c:pt idx="228">
                  <c:v>9.0747201219155249E-2</c:v>
                </c:pt>
                <c:pt idx="229">
                  <c:v>9.2792283033705569E-2</c:v>
                </c:pt>
                <c:pt idx="230">
                  <c:v>9.3429266868715111E-2</c:v>
                </c:pt>
                <c:pt idx="231">
                  <c:v>9.4876947389546551E-2</c:v>
                </c:pt>
                <c:pt idx="232">
                  <c:v>9.8525864498002935E-2</c:v>
                </c:pt>
                <c:pt idx="233">
                  <c:v>9.9809592420613047E-2</c:v>
                </c:pt>
                <c:pt idx="234">
                  <c:v>9.9381884339597937E-2</c:v>
                </c:pt>
                <c:pt idx="235">
                  <c:v>0.10175286296434982</c:v>
                </c:pt>
                <c:pt idx="236">
                  <c:v>0.10262077752965881</c:v>
                </c:pt>
                <c:pt idx="237">
                  <c:v>0.107944510931959</c:v>
                </c:pt>
                <c:pt idx="238">
                  <c:v>0.11315846221923542</c:v>
                </c:pt>
                <c:pt idx="239">
                  <c:v>0.115095981253724</c:v>
                </c:pt>
                <c:pt idx="240">
                  <c:v>0.12071908794611486</c:v>
                </c:pt>
                <c:pt idx="241">
                  <c:v>0.11862017508662337</c:v>
                </c:pt>
                <c:pt idx="242">
                  <c:v>0.11006622972166391</c:v>
                </c:pt>
                <c:pt idx="243">
                  <c:v>0.11085047048968888</c:v>
                </c:pt>
                <c:pt idx="244">
                  <c:v>0.10690946938678514</c:v>
                </c:pt>
                <c:pt idx="245">
                  <c:v>0.11091807960667044</c:v>
                </c:pt>
                <c:pt idx="246">
                  <c:v>0.11826981431181749</c:v>
                </c:pt>
                <c:pt idx="247">
                  <c:v>0.11335210728692502</c:v>
                </c:pt>
                <c:pt idx="248">
                  <c:v>0.11364795542326256</c:v>
                </c:pt>
                <c:pt idx="249">
                  <c:v>0.11683370618236211</c:v>
                </c:pt>
                <c:pt idx="250">
                  <c:v>0.11355759503107143</c:v>
                </c:pt>
                <c:pt idx="251">
                  <c:v>0.10896521935795178</c:v>
                </c:pt>
                <c:pt idx="252">
                  <c:v>0.1106574229007542</c:v>
                </c:pt>
                <c:pt idx="253">
                  <c:v>0.10632415430134734</c:v>
                </c:pt>
                <c:pt idx="254">
                  <c:v>0.10429584263550296</c:v>
                </c:pt>
                <c:pt idx="255">
                  <c:v>0.10048679550583794</c:v>
                </c:pt>
                <c:pt idx="256">
                  <c:v>0.10081496588300198</c:v>
                </c:pt>
                <c:pt idx="257">
                  <c:v>0.1027908187498956</c:v>
                </c:pt>
                <c:pt idx="258">
                  <c:v>0.10042102588404678</c:v>
                </c:pt>
                <c:pt idx="259">
                  <c:v>9.9347813871958124E-2</c:v>
                </c:pt>
                <c:pt idx="260">
                  <c:v>9.6608599722465271E-2</c:v>
                </c:pt>
                <c:pt idx="261">
                  <c:v>8.5304528253035583E-2</c:v>
                </c:pt>
                <c:pt idx="262">
                  <c:v>8.6521867813317055E-2</c:v>
                </c:pt>
                <c:pt idx="263">
                  <c:v>8.9641282350203966E-2</c:v>
                </c:pt>
                <c:pt idx="264">
                  <c:v>9.3446629363430844E-2</c:v>
                </c:pt>
                <c:pt idx="265">
                  <c:v>0.10142951470946637</c:v>
                </c:pt>
                <c:pt idx="266">
                  <c:v>9.8821083533360055E-2</c:v>
                </c:pt>
                <c:pt idx="267">
                  <c:v>8.9966872682899046E-2</c:v>
                </c:pt>
                <c:pt idx="268">
                  <c:v>0.10386965064072973</c:v>
                </c:pt>
                <c:pt idx="269">
                  <c:v>0.10086764740729182</c:v>
                </c:pt>
                <c:pt idx="270">
                  <c:v>0.11429092055046142</c:v>
                </c:pt>
                <c:pt idx="271">
                  <c:v>0.12087545791787613</c:v>
                </c:pt>
                <c:pt idx="272">
                  <c:v>0.12225076499773779</c:v>
                </c:pt>
                <c:pt idx="273">
                  <c:v>0.13256552399410149</c:v>
                </c:pt>
                <c:pt idx="274">
                  <c:v>0.12617878338694655</c:v>
                </c:pt>
                <c:pt idx="275">
                  <c:v>0.12982499364265809</c:v>
                </c:pt>
                <c:pt idx="276">
                  <c:v>0.1293628935409068</c:v>
                </c:pt>
                <c:pt idx="277">
                  <c:v>0.14066234118562537</c:v>
                </c:pt>
                <c:pt idx="278">
                  <c:v>0.12761597763543131</c:v>
                </c:pt>
                <c:pt idx="279">
                  <c:v>0.12699232243572034</c:v>
                </c:pt>
                <c:pt idx="280">
                  <c:v>0.13460551326371828</c:v>
                </c:pt>
                <c:pt idx="281">
                  <c:v>0.14464019197993783</c:v>
                </c:pt>
                <c:pt idx="282">
                  <c:v>0.15100450249758568</c:v>
                </c:pt>
                <c:pt idx="283">
                  <c:v>0.14844565958660993</c:v>
                </c:pt>
                <c:pt idx="284">
                  <c:v>0.15253710474974858</c:v>
                </c:pt>
                <c:pt idx="285">
                  <c:v>0.14421559769353109</c:v>
                </c:pt>
                <c:pt idx="286">
                  <c:v>0.15448654013838725</c:v>
                </c:pt>
                <c:pt idx="287">
                  <c:v>0.17365707112313222</c:v>
                </c:pt>
                <c:pt idx="288">
                  <c:v>0.17456908982391206</c:v>
                </c:pt>
                <c:pt idx="289">
                  <c:v>0.17722464347641975</c:v>
                </c:pt>
                <c:pt idx="290">
                  <c:v>0.19439126183123623</c:v>
                </c:pt>
                <c:pt idx="291">
                  <c:v>0.19438598766144244</c:v>
                </c:pt>
                <c:pt idx="292">
                  <c:v>0.19490520251226084</c:v>
                </c:pt>
                <c:pt idx="293">
                  <c:v>0.17652762650659648</c:v>
                </c:pt>
                <c:pt idx="294">
                  <c:v>0.17800595675430775</c:v>
                </c:pt>
                <c:pt idx="295">
                  <c:v>0.17434423836662249</c:v>
                </c:pt>
                <c:pt idx="296">
                  <c:v>0.18778242661300415</c:v>
                </c:pt>
                <c:pt idx="297">
                  <c:v>0.1884070817564556</c:v>
                </c:pt>
                <c:pt idx="298">
                  <c:v>0.18045013574840163</c:v>
                </c:pt>
                <c:pt idx="299">
                  <c:v>0.18422312881447001</c:v>
                </c:pt>
              </c:numCache>
            </c:numRef>
          </c:yVal>
          <c:smooth val="0"/>
          <c:extLst>
            <c:ext xmlns:c16="http://schemas.microsoft.com/office/drawing/2014/chart" uri="{C3380CC4-5D6E-409C-BE32-E72D297353CC}">
              <c16:uniqueId val="{00000001-6F1D-4784-A287-B3A484AC7F30}"/>
            </c:ext>
          </c:extLst>
        </c:ser>
        <c:dLbls>
          <c:showLegendKey val="0"/>
          <c:showVal val="0"/>
          <c:showCatName val="0"/>
          <c:showSerName val="0"/>
          <c:showPercent val="0"/>
          <c:showBubbleSize val="0"/>
        </c:dLbls>
        <c:axId val="1429266392"/>
        <c:axId val="1429268552"/>
      </c:scatterChart>
      <c:valAx>
        <c:axId val="1429266392"/>
        <c:scaling>
          <c:orientation val="minMax"/>
          <c:max val="25"/>
          <c:min val="10"/>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j-lt"/>
                    <a:ea typeface="+mn-ea"/>
                    <a:cs typeface="+mn-cs"/>
                  </a:defRPr>
                </a:pPr>
                <a:r>
                  <a:rPr lang="en-US" sz="1100" b="1"/>
                  <a:t>Starting Forward P/E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429268552"/>
        <c:crosses val="autoZero"/>
        <c:crossBetween val="midCat"/>
        <c:majorUnit val="5"/>
      </c:valAx>
      <c:valAx>
        <c:axId val="142926855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j-lt"/>
                    <a:ea typeface="+mn-ea"/>
                    <a:cs typeface="+mn-cs"/>
                  </a:defRPr>
                </a:pPr>
                <a:r>
                  <a:rPr lang="en-US" sz="1100" b="1"/>
                  <a:t>Annualized 10-Year Return</a:t>
                </a:r>
              </a:p>
            </c:rich>
          </c:tx>
          <c:layout>
            <c:manualLayout>
              <c:xMode val="edge"/>
              <c:yMode val="edge"/>
              <c:x val="2.6570048309178744E-2"/>
              <c:y val="2.1791026520817689E-2"/>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j-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1429266392"/>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'[CMF_Deck_Charts.xlsx]Tech current vs. 2000'!$D$2</c:f>
              <c:strCache>
                <c:ptCount val="1"/>
                <c:pt idx="0">
                  <c:v>Index Weight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'[CMF_Deck_Charts.xlsx]Tech current vs. 2000'!$C$3:$C$4</c:f>
              <c:numCache>
                <c:formatCode>General</c:formatCode>
                <c:ptCount val="2"/>
                <c:pt idx="0">
                  <c:v>2000</c:v>
                </c:pt>
                <c:pt idx="1">
                  <c:v>2024</c:v>
                </c:pt>
              </c:numCache>
            </c:numRef>
          </c:cat>
          <c:val>
            <c:numRef>
              <c:f>'[CMF_Deck_Charts.xlsx]Tech current vs. 2000'!$D$3:$D$4</c:f>
              <c:numCache>
                <c:formatCode>0.0%</c:formatCode>
                <c:ptCount val="2"/>
                <c:pt idx="0">
                  <c:v>0.32336369999999998</c:v>
                </c:pt>
                <c:pt idx="1">
                  <c:v>0.38511018842565098</c:v>
                </c:pt>
              </c:numCache>
            </c:numRef>
          </c:val>
          <c:extLst>
            <c:ext xmlns:c16="http://schemas.microsoft.com/office/drawing/2014/chart" uri="{C3380CC4-5D6E-409C-BE32-E72D297353CC}">
              <c16:uniqueId val="{00000000-598D-4749-B44F-B4337164026D}"/>
            </c:ext>
          </c:extLst>
        </c:ser>
        <c:ser>
          <c:idx val="1"/>
          <c:order val="1"/>
          <c:tx>
            <c:strRef>
              <c:f>'[CMF_Deck_Charts.xlsx]Tech current vs. 2000'!$E$2</c:f>
              <c:strCache>
                <c:ptCount val="1"/>
                <c:pt idx="0">
                  <c:v>Earnings Contribution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'[CMF_Deck_Charts.xlsx]Tech current vs. 2000'!$C$3:$C$4</c:f>
              <c:numCache>
                <c:formatCode>General</c:formatCode>
                <c:ptCount val="2"/>
                <c:pt idx="0">
                  <c:v>2000</c:v>
                </c:pt>
                <c:pt idx="1">
                  <c:v>2024</c:v>
                </c:pt>
              </c:numCache>
            </c:numRef>
          </c:cat>
          <c:val>
            <c:numRef>
              <c:f>'[CMF_Deck_Charts.xlsx]Tech current vs. 2000'!$E$3:$E$4</c:f>
              <c:numCache>
                <c:formatCode>0.0%</c:formatCode>
                <c:ptCount val="2"/>
                <c:pt idx="0">
                  <c:v>0.12080119742994</c:v>
                </c:pt>
                <c:pt idx="1">
                  <c:v>0.31984566125236602</c:v>
                </c:pt>
              </c:numCache>
            </c:numRef>
          </c:val>
          <c:extLst>
            <c:ext xmlns:c16="http://schemas.microsoft.com/office/drawing/2014/chart" uri="{C3380CC4-5D6E-409C-BE32-E72D297353CC}">
              <c16:uniqueId val="{00000001-598D-4749-B44F-B4337164026D}"/>
            </c:ext>
          </c:extLst>
        </c:ser>
        <c:dLbls>
          <c:showLegendKey val="0"/>
          <c:showVal val="0"/>
          <c:showCatName val="0"/>
          <c:showSerName val="0"/>
          <c:showPercent val="0"/>
          <c:showBubbleSize val="0"/>
        </c:dLbls>
        <c:gapWidth val="219"/>
        <c:overlap val="-27"/>
        <c:axId val="1168400584"/>
        <c:axId val="1168396264"/>
      </c:barChart>
      <c:catAx>
        <c:axId val="116840058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68396264"/>
        <c:crosses val="autoZero"/>
        <c:auto val="1"/>
        <c:lblAlgn val="ctr"/>
        <c:lblOffset val="100"/>
        <c:noMultiLvlLbl val="0"/>
      </c:catAx>
      <c:valAx>
        <c:axId val="1168396264"/>
        <c:scaling>
          <c:orientation val="minMax"/>
        </c:scaling>
        <c:delete val="1"/>
        <c:axPos val="l"/>
        <c:numFmt formatCode="0.0%" sourceLinked="1"/>
        <c:majorTickMark val="none"/>
        <c:minorTickMark val="none"/>
        <c:tickLblPos val="nextTo"/>
        <c:crossAx val="1168400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rgbClr val="2D939B"/>
              </a:solidFill>
              <a:round/>
            </a:ln>
            <a:effectLst/>
          </c:spPr>
          <c:marker>
            <c:symbol val="none"/>
          </c:marker>
          <c:cat>
            <c:numRef>
              <c:f>'[CMF_Deck_Charts.xlsx]Top 10'!$B$6:$B$604</c:f>
              <c:numCache>
                <c:formatCode>m/d/yyyy</c:formatCode>
                <c:ptCount val="599"/>
                <c:pt idx="0">
                  <c:v>45656</c:v>
                </c:pt>
                <c:pt idx="1">
                  <c:v>45649</c:v>
                </c:pt>
                <c:pt idx="2">
                  <c:v>45642</c:v>
                </c:pt>
                <c:pt idx="3">
                  <c:v>45635</c:v>
                </c:pt>
                <c:pt idx="4">
                  <c:v>45628</c:v>
                </c:pt>
                <c:pt idx="5">
                  <c:v>45621</c:v>
                </c:pt>
                <c:pt idx="6">
                  <c:v>45614</c:v>
                </c:pt>
                <c:pt idx="7">
                  <c:v>45607</c:v>
                </c:pt>
                <c:pt idx="8">
                  <c:v>45600</c:v>
                </c:pt>
                <c:pt idx="9">
                  <c:v>45593</c:v>
                </c:pt>
                <c:pt idx="10">
                  <c:v>45586</c:v>
                </c:pt>
                <c:pt idx="11">
                  <c:v>45579</c:v>
                </c:pt>
                <c:pt idx="12">
                  <c:v>45572</c:v>
                </c:pt>
                <c:pt idx="13">
                  <c:v>45565</c:v>
                </c:pt>
                <c:pt idx="14">
                  <c:v>45558</c:v>
                </c:pt>
                <c:pt idx="15">
                  <c:v>45551</c:v>
                </c:pt>
                <c:pt idx="16">
                  <c:v>45544</c:v>
                </c:pt>
                <c:pt idx="17">
                  <c:v>45537</c:v>
                </c:pt>
                <c:pt idx="18">
                  <c:v>45530</c:v>
                </c:pt>
                <c:pt idx="19">
                  <c:v>45523</c:v>
                </c:pt>
                <c:pt idx="20">
                  <c:v>45516</c:v>
                </c:pt>
                <c:pt idx="21">
                  <c:v>45509</c:v>
                </c:pt>
                <c:pt idx="22">
                  <c:v>45502</c:v>
                </c:pt>
                <c:pt idx="23">
                  <c:v>45495</c:v>
                </c:pt>
                <c:pt idx="24">
                  <c:v>45488</c:v>
                </c:pt>
                <c:pt idx="25">
                  <c:v>45481</c:v>
                </c:pt>
                <c:pt idx="26">
                  <c:v>45474</c:v>
                </c:pt>
                <c:pt idx="27">
                  <c:v>45467</c:v>
                </c:pt>
                <c:pt idx="28">
                  <c:v>45460</c:v>
                </c:pt>
                <c:pt idx="29">
                  <c:v>45453</c:v>
                </c:pt>
                <c:pt idx="30">
                  <c:v>45446</c:v>
                </c:pt>
                <c:pt idx="31">
                  <c:v>45439</c:v>
                </c:pt>
                <c:pt idx="32">
                  <c:v>45432</c:v>
                </c:pt>
                <c:pt idx="33">
                  <c:v>45425</c:v>
                </c:pt>
                <c:pt idx="34">
                  <c:v>45418</c:v>
                </c:pt>
                <c:pt idx="35">
                  <c:v>45411</c:v>
                </c:pt>
                <c:pt idx="36">
                  <c:v>45404</c:v>
                </c:pt>
                <c:pt idx="37">
                  <c:v>45397</c:v>
                </c:pt>
                <c:pt idx="38">
                  <c:v>45390</c:v>
                </c:pt>
                <c:pt idx="39">
                  <c:v>45383</c:v>
                </c:pt>
                <c:pt idx="40">
                  <c:v>45376</c:v>
                </c:pt>
                <c:pt idx="41">
                  <c:v>45369</c:v>
                </c:pt>
                <c:pt idx="42">
                  <c:v>45362</c:v>
                </c:pt>
                <c:pt idx="43">
                  <c:v>45355</c:v>
                </c:pt>
                <c:pt idx="44">
                  <c:v>45348</c:v>
                </c:pt>
                <c:pt idx="45">
                  <c:v>45341</c:v>
                </c:pt>
                <c:pt idx="46">
                  <c:v>45334</c:v>
                </c:pt>
                <c:pt idx="47">
                  <c:v>45327</c:v>
                </c:pt>
                <c:pt idx="48">
                  <c:v>45320</c:v>
                </c:pt>
                <c:pt idx="49">
                  <c:v>45313</c:v>
                </c:pt>
                <c:pt idx="50">
                  <c:v>45306</c:v>
                </c:pt>
                <c:pt idx="51">
                  <c:v>45299</c:v>
                </c:pt>
                <c:pt idx="52">
                  <c:v>45292</c:v>
                </c:pt>
                <c:pt idx="53">
                  <c:v>45285</c:v>
                </c:pt>
                <c:pt idx="54">
                  <c:v>45278</c:v>
                </c:pt>
                <c:pt idx="55">
                  <c:v>45271</c:v>
                </c:pt>
                <c:pt idx="56">
                  <c:v>45264</c:v>
                </c:pt>
                <c:pt idx="57">
                  <c:v>45257</c:v>
                </c:pt>
                <c:pt idx="58">
                  <c:v>45250</c:v>
                </c:pt>
                <c:pt idx="59">
                  <c:v>45243</c:v>
                </c:pt>
                <c:pt idx="60">
                  <c:v>45236</c:v>
                </c:pt>
                <c:pt idx="61">
                  <c:v>45229</c:v>
                </c:pt>
                <c:pt idx="62">
                  <c:v>45222</c:v>
                </c:pt>
                <c:pt idx="63">
                  <c:v>45215</c:v>
                </c:pt>
                <c:pt idx="64">
                  <c:v>45208</c:v>
                </c:pt>
                <c:pt idx="65">
                  <c:v>45201</c:v>
                </c:pt>
                <c:pt idx="66">
                  <c:v>45194</c:v>
                </c:pt>
                <c:pt idx="67">
                  <c:v>45187</c:v>
                </c:pt>
                <c:pt idx="68">
                  <c:v>45180</c:v>
                </c:pt>
                <c:pt idx="69">
                  <c:v>45173</c:v>
                </c:pt>
                <c:pt idx="70">
                  <c:v>45166</c:v>
                </c:pt>
                <c:pt idx="71">
                  <c:v>45159</c:v>
                </c:pt>
                <c:pt idx="72">
                  <c:v>45152</c:v>
                </c:pt>
                <c:pt idx="73">
                  <c:v>45145</c:v>
                </c:pt>
                <c:pt idx="74">
                  <c:v>45138</c:v>
                </c:pt>
                <c:pt idx="75">
                  <c:v>45131</c:v>
                </c:pt>
                <c:pt idx="76">
                  <c:v>45124</c:v>
                </c:pt>
                <c:pt idx="77">
                  <c:v>45117</c:v>
                </c:pt>
                <c:pt idx="78">
                  <c:v>45110</c:v>
                </c:pt>
                <c:pt idx="79">
                  <c:v>45103</c:v>
                </c:pt>
                <c:pt idx="80">
                  <c:v>45096</c:v>
                </c:pt>
                <c:pt idx="81">
                  <c:v>45089</c:v>
                </c:pt>
                <c:pt idx="82">
                  <c:v>45082</c:v>
                </c:pt>
                <c:pt idx="83">
                  <c:v>45075</c:v>
                </c:pt>
                <c:pt idx="84">
                  <c:v>45068</c:v>
                </c:pt>
                <c:pt idx="85">
                  <c:v>45061</c:v>
                </c:pt>
                <c:pt idx="86">
                  <c:v>45054</c:v>
                </c:pt>
                <c:pt idx="87">
                  <c:v>45047</c:v>
                </c:pt>
                <c:pt idx="88">
                  <c:v>45040</c:v>
                </c:pt>
                <c:pt idx="89">
                  <c:v>45033</c:v>
                </c:pt>
                <c:pt idx="90">
                  <c:v>45026</c:v>
                </c:pt>
                <c:pt idx="91">
                  <c:v>45019</c:v>
                </c:pt>
                <c:pt idx="92">
                  <c:v>45012</c:v>
                </c:pt>
                <c:pt idx="93">
                  <c:v>45005</c:v>
                </c:pt>
                <c:pt idx="94">
                  <c:v>44998</c:v>
                </c:pt>
                <c:pt idx="95">
                  <c:v>44991</c:v>
                </c:pt>
                <c:pt idx="96">
                  <c:v>44984</c:v>
                </c:pt>
                <c:pt idx="97">
                  <c:v>44977</c:v>
                </c:pt>
                <c:pt idx="98">
                  <c:v>44970</c:v>
                </c:pt>
                <c:pt idx="99">
                  <c:v>44963</c:v>
                </c:pt>
                <c:pt idx="100">
                  <c:v>44956</c:v>
                </c:pt>
                <c:pt idx="101">
                  <c:v>44949</c:v>
                </c:pt>
                <c:pt idx="102">
                  <c:v>44942</c:v>
                </c:pt>
                <c:pt idx="103">
                  <c:v>44935</c:v>
                </c:pt>
                <c:pt idx="104">
                  <c:v>44928</c:v>
                </c:pt>
                <c:pt idx="105">
                  <c:v>44921</c:v>
                </c:pt>
                <c:pt idx="106">
                  <c:v>44914</c:v>
                </c:pt>
                <c:pt idx="107">
                  <c:v>44907</c:v>
                </c:pt>
                <c:pt idx="108">
                  <c:v>44900</c:v>
                </c:pt>
                <c:pt idx="109">
                  <c:v>44893</c:v>
                </c:pt>
                <c:pt idx="110">
                  <c:v>44886</c:v>
                </c:pt>
                <c:pt idx="111">
                  <c:v>44879</c:v>
                </c:pt>
                <c:pt idx="112">
                  <c:v>44872</c:v>
                </c:pt>
                <c:pt idx="113">
                  <c:v>44865</c:v>
                </c:pt>
                <c:pt idx="114">
                  <c:v>44858</c:v>
                </c:pt>
                <c:pt idx="115">
                  <c:v>44851</c:v>
                </c:pt>
                <c:pt idx="116">
                  <c:v>44844</c:v>
                </c:pt>
                <c:pt idx="117">
                  <c:v>44837</c:v>
                </c:pt>
                <c:pt idx="118">
                  <c:v>44830</c:v>
                </c:pt>
                <c:pt idx="119">
                  <c:v>44823</c:v>
                </c:pt>
                <c:pt idx="120">
                  <c:v>44816</c:v>
                </c:pt>
                <c:pt idx="121">
                  <c:v>44809</c:v>
                </c:pt>
                <c:pt idx="122">
                  <c:v>44802</c:v>
                </c:pt>
                <c:pt idx="123">
                  <c:v>44795</c:v>
                </c:pt>
                <c:pt idx="124">
                  <c:v>44788</c:v>
                </c:pt>
                <c:pt idx="125">
                  <c:v>44781</c:v>
                </c:pt>
                <c:pt idx="126">
                  <c:v>44774</c:v>
                </c:pt>
                <c:pt idx="127">
                  <c:v>44767</c:v>
                </c:pt>
                <c:pt idx="128">
                  <c:v>44760</c:v>
                </c:pt>
                <c:pt idx="129">
                  <c:v>44753</c:v>
                </c:pt>
                <c:pt idx="130">
                  <c:v>44746</c:v>
                </c:pt>
                <c:pt idx="131">
                  <c:v>44739</c:v>
                </c:pt>
                <c:pt idx="132">
                  <c:v>44732</c:v>
                </c:pt>
                <c:pt idx="133">
                  <c:v>44725</c:v>
                </c:pt>
                <c:pt idx="134">
                  <c:v>44718</c:v>
                </c:pt>
                <c:pt idx="135">
                  <c:v>44711</c:v>
                </c:pt>
                <c:pt idx="136">
                  <c:v>44704</c:v>
                </c:pt>
                <c:pt idx="137">
                  <c:v>44697</c:v>
                </c:pt>
                <c:pt idx="138">
                  <c:v>44690</c:v>
                </c:pt>
                <c:pt idx="139">
                  <c:v>44683</c:v>
                </c:pt>
                <c:pt idx="140">
                  <c:v>44676</c:v>
                </c:pt>
                <c:pt idx="141">
                  <c:v>44669</c:v>
                </c:pt>
                <c:pt idx="142">
                  <c:v>44662</c:v>
                </c:pt>
                <c:pt idx="143">
                  <c:v>44655</c:v>
                </c:pt>
                <c:pt idx="144">
                  <c:v>44648</c:v>
                </c:pt>
                <c:pt idx="145">
                  <c:v>44641</c:v>
                </c:pt>
                <c:pt idx="146">
                  <c:v>44634</c:v>
                </c:pt>
                <c:pt idx="147">
                  <c:v>44627</c:v>
                </c:pt>
                <c:pt idx="148">
                  <c:v>44620</c:v>
                </c:pt>
                <c:pt idx="149">
                  <c:v>44613</c:v>
                </c:pt>
                <c:pt idx="150">
                  <c:v>44606</c:v>
                </c:pt>
                <c:pt idx="151">
                  <c:v>44599</c:v>
                </c:pt>
                <c:pt idx="152">
                  <c:v>44592</c:v>
                </c:pt>
                <c:pt idx="153">
                  <c:v>44585</c:v>
                </c:pt>
                <c:pt idx="154">
                  <c:v>44578</c:v>
                </c:pt>
                <c:pt idx="155">
                  <c:v>44571</c:v>
                </c:pt>
                <c:pt idx="156">
                  <c:v>44564</c:v>
                </c:pt>
                <c:pt idx="157">
                  <c:v>44557</c:v>
                </c:pt>
                <c:pt idx="158">
                  <c:v>44550</c:v>
                </c:pt>
                <c:pt idx="159">
                  <c:v>44543</c:v>
                </c:pt>
                <c:pt idx="160">
                  <c:v>44536</c:v>
                </c:pt>
                <c:pt idx="161">
                  <c:v>44529</c:v>
                </c:pt>
                <c:pt idx="162">
                  <c:v>44522</c:v>
                </c:pt>
                <c:pt idx="163">
                  <c:v>44515</c:v>
                </c:pt>
                <c:pt idx="164">
                  <c:v>44508</c:v>
                </c:pt>
                <c:pt idx="165">
                  <c:v>44501</c:v>
                </c:pt>
                <c:pt idx="166">
                  <c:v>44494</c:v>
                </c:pt>
                <c:pt idx="167">
                  <c:v>44487</c:v>
                </c:pt>
                <c:pt idx="168">
                  <c:v>44480</c:v>
                </c:pt>
                <c:pt idx="169">
                  <c:v>44473</c:v>
                </c:pt>
                <c:pt idx="170">
                  <c:v>44466</c:v>
                </c:pt>
                <c:pt idx="171">
                  <c:v>44459</c:v>
                </c:pt>
                <c:pt idx="172">
                  <c:v>44452</c:v>
                </c:pt>
                <c:pt idx="173">
                  <c:v>44445</c:v>
                </c:pt>
                <c:pt idx="174">
                  <c:v>44438</c:v>
                </c:pt>
                <c:pt idx="175">
                  <c:v>44431</c:v>
                </c:pt>
                <c:pt idx="176">
                  <c:v>44424</c:v>
                </c:pt>
                <c:pt idx="177">
                  <c:v>44417</c:v>
                </c:pt>
                <c:pt idx="178">
                  <c:v>44410</c:v>
                </c:pt>
                <c:pt idx="179">
                  <c:v>44403</c:v>
                </c:pt>
                <c:pt idx="180">
                  <c:v>44396</c:v>
                </c:pt>
                <c:pt idx="181">
                  <c:v>44389</c:v>
                </c:pt>
                <c:pt idx="182">
                  <c:v>44382</c:v>
                </c:pt>
                <c:pt idx="183">
                  <c:v>44375</c:v>
                </c:pt>
                <c:pt idx="184">
                  <c:v>44368</c:v>
                </c:pt>
                <c:pt idx="185">
                  <c:v>44361</c:v>
                </c:pt>
                <c:pt idx="186">
                  <c:v>44354</c:v>
                </c:pt>
                <c:pt idx="187">
                  <c:v>44347</c:v>
                </c:pt>
                <c:pt idx="188">
                  <c:v>44340</c:v>
                </c:pt>
                <c:pt idx="189">
                  <c:v>44333</c:v>
                </c:pt>
                <c:pt idx="190">
                  <c:v>44326</c:v>
                </c:pt>
                <c:pt idx="191">
                  <c:v>44319</c:v>
                </c:pt>
                <c:pt idx="192">
                  <c:v>44312</c:v>
                </c:pt>
                <c:pt idx="193">
                  <c:v>44305</c:v>
                </c:pt>
                <c:pt idx="194">
                  <c:v>44298</c:v>
                </c:pt>
                <c:pt idx="195">
                  <c:v>44291</c:v>
                </c:pt>
                <c:pt idx="196">
                  <c:v>44284</c:v>
                </c:pt>
                <c:pt idx="197">
                  <c:v>44277</c:v>
                </c:pt>
                <c:pt idx="198">
                  <c:v>44270</c:v>
                </c:pt>
                <c:pt idx="199">
                  <c:v>44263</c:v>
                </c:pt>
                <c:pt idx="200">
                  <c:v>44256</c:v>
                </c:pt>
                <c:pt idx="201">
                  <c:v>44249</c:v>
                </c:pt>
                <c:pt idx="202">
                  <c:v>44242</c:v>
                </c:pt>
                <c:pt idx="203">
                  <c:v>44235</c:v>
                </c:pt>
                <c:pt idx="204">
                  <c:v>44228</c:v>
                </c:pt>
                <c:pt idx="205">
                  <c:v>44221</c:v>
                </c:pt>
                <c:pt idx="206">
                  <c:v>44214</c:v>
                </c:pt>
                <c:pt idx="207">
                  <c:v>44207</c:v>
                </c:pt>
                <c:pt idx="208">
                  <c:v>44200</c:v>
                </c:pt>
                <c:pt idx="209">
                  <c:v>44193</c:v>
                </c:pt>
                <c:pt idx="210">
                  <c:v>44186</c:v>
                </c:pt>
                <c:pt idx="211">
                  <c:v>44179</c:v>
                </c:pt>
                <c:pt idx="212">
                  <c:v>44172</c:v>
                </c:pt>
                <c:pt idx="213">
                  <c:v>44165</c:v>
                </c:pt>
                <c:pt idx="214">
                  <c:v>44158</c:v>
                </c:pt>
                <c:pt idx="215">
                  <c:v>44151</c:v>
                </c:pt>
                <c:pt idx="216">
                  <c:v>44144</c:v>
                </c:pt>
                <c:pt idx="217">
                  <c:v>44137</c:v>
                </c:pt>
                <c:pt idx="218">
                  <c:v>44130</c:v>
                </c:pt>
                <c:pt idx="219">
                  <c:v>44123</c:v>
                </c:pt>
                <c:pt idx="220">
                  <c:v>44116</c:v>
                </c:pt>
                <c:pt idx="221">
                  <c:v>44109</c:v>
                </c:pt>
                <c:pt idx="222">
                  <c:v>44102</c:v>
                </c:pt>
                <c:pt idx="223">
                  <c:v>44095</c:v>
                </c:pt>
                <c:pt idx="224">
                  <c:v>44088</c:v>
                </c:pt>
                <c:pt idx="225">
                  <c:v>44081</c:v>
                </c:pt>
                <c:pt idx="226">
                  <c:v>44074</c:v>
                </c:pt>
                <c:pt idx="227">
                  <c:v>44067</c:v>
                </c:pt>
                <c:pt idx="228">
                  <c:v>44060</c:v>
                </c:pt>
                <c:pt idx="229">
                  <c:v>44053</c:v>
                </c:pt>
                <c:pt idx="230">
                  <c:v>44046</c:v>
                </c:pt>
                <c:pt idx="231">
                  <c:v>44039</c:v>
                </c:pt>
                <c:pt idx="232">
                  <c:v>44032</c:v>
                </c:pt>
                <c:pt idx="233">
                  <c:v>44025</c:v>
                </c:pt>
                <c:pt idx="234">
                  <c:v>44018</c:v>
                </c:pt>
                <c:pt idx="235">
                  <c:v>44011</c:v>
                </c:pt>
                <c:pt idx="236">
                  <c:v>44004</c:v>
                </c:pt>
                <c:pt idx="237">
                  <c:v>43997</c:v>
                </c:pt>
                <c:pt idx="238">
                  <c:v>43990</c:v>
                </c:pt>
                <c:pt idx="239">
                  <c:v>43983</c:v>
                </c:pt>
                <c:pt idx="240">
                  <c:v>43976</c:v>
                </c:pt>
                <c:pt idx="241">
                  <c:v>43969</c:v>
                </c:pt>
                <c:pt idx="242">
                  <c:v>43962</c:v>
                </c:pt>
                <c:pt idx="243">
                  <c:v>43955</c:v>
                </c:pt>
                <c:pt idx="244">
                  <c:v>43948</c:v>
                </c:pt>
                <c:pt idx="245">
                  <c:v>43941</c:v>
                </c:pt>
                <c:pt idx="246">
                  <c:v>43934</c:v>
                </c:pt>
                <c:pt idx="247">
                  <c:v>43927</c:v>
                </c:pt>
                <c:pt idx="248">
                  <c:v>43920</c:v>
                </c:pt>
                <c:pt idx="249">
                  <c:v>43913</c:v>
                </c:pt>
                <c:pt idx="250">
                  <c:v>43906</c:v>
                </c:pt>
                <c:pt idx="251">
                  <c:v>43899</c:v>
                </c:pt>
                <c:pt idx="252">
                  <c:v>43892</c:v>
                </c:pt>
                <c:pt idx="253">
                  <c:v>43885</c:v>
                </c:pt>
                <c:pt idx="254">
                  <c:v>43878</c:v>
                </c:pt>
                <c:pt idx="255">
                  <c:v>43871</c:v>
                </c:pt>
                <c:pt idx="256">
                  <c:v>43864</c:v>
                </c:pt>
                <c:pt idx="257">
                  <c:v>43857</c:v>
                </c:pt>
                <c:pt idx="258">
                  <c:v>43850</c:v>
                </c:pt>
                <c:pt idx="259">
                  <c:v>43843</c:v>
                </c:pt>
                <c:pt idx="260">
                  <c:v>43836</c:v>
                </c:pt>
                <c:pt idx="261">
                  <c:v>43829</c:v>
                </c:pt>
                <c:pt idx="262">
                  <c:v>43822</c:v>
                </c:pt>
                <c:pt idx="263">
                  <c:v>43815</c:v>
                </c:pt>
                <c:pt idx="264">
                  <c:v>43808</c:v>
                </c:pt>
                <c:pt idx="265">
                  <c:v>43801</c:v>
                </c:pt>
                <c:pt idx="266">
                  <c:v>43794</c:v>
                </c:pt>
                <c:pt idx="267">
                  <c:v>43787</c:v>
                </c:pt>
                <c:pt idx="268">
                  <c:v>43780</c:v>
                </c:pt>
                <c:pt idx="269">
                  <c:v>43773</c:v>
                </c:pt>
                <c:pt idx="270">
                  <c:v>43766</c:v>
                </c:pt>
                <c:pt idx="271">
                  <c:v>43759</c:v>
                </c:pt>
                <c:pt idx="272">
                  <c:v>43752</c:v>
                </c:pt>
                <c:pt idx="273">
                  <c:v>43745</c:v>
                </c:pt>
                <c:pt idx="274">
                  <c:v>43738</c:v>
                </c:pt>
                <c:pt idx="275">
                  <c:v>43731</c:v>
                </c:pt>
                <c:pt idx="276">
                  <c:v>43724</c:v>
                </c:pt>
                <c:pt idx="277">
                  <c:v>43717</c:v>
                </c:pt>
                <c:pt idx="278">
                  <c:v>43710</c:v>
                </c:pt>
                <c:pt idx="279">
                  <c:v>43703</c:v>
                </c:pt>
                <c:pt idx="280">
                  <c:v>43696</c:v>
                </c:pt>
                <c:pt idx="281">
                  <c:v>43689</c:v>
                </c:pt>
                <c:pt idx="282">
                  <c:v>43682</c:v>
                </c:pt>
                <c:pt idx="283">
                  <c:v>43675</c:v>
                </c:pt>
                <c:pt idx="284">
                  <c:v>43668</c:v>
                </c:pt>
                <c:pt idx="285">
                  <c:v>43661</c:v>
                </c:pt>
                <c:pt idx="286">
                  <c:v>43654</c:v>
                </c:pt>
                <c:pt idx="287">
                  <c:v>43647</c:v>
                </c:pt>
                <c:pt idx="288">
                  <c:v>43640</c:v>
                </c:pt>
                <c:pt idx="289">
                  <c:v>43633</c:v>
                </c:pt>
                <c:pt idx="290">
                  <c:v>43626</c:v>
                </c:pt>
                <c:pt idx="291">
                  <c:v>43619</c:v>
                </c:pt>
                <c:pt idx="292">
                  <c:v>43612</c:v>
                </c:pt>
                <c:pt idx="293">
                  <c:v>43605</c:v>
                </c:pt>
                <c:pt idx="294">
                  <c:v>43598</c:v>
                </c:pt>
                <c:pt idx="295">
                  <c:v>43591</c:v>
                </c:pt>
                <c:pt idx="296">
                  <c:v>43584</c:v>
                </c:pt>
                <c:pt idx="297">
                  <c:v>43577</c:v>
                </c:pt>
                <c:pt idx="298">
                  <c:v>43570</c:v>
                </c:pt>
                <c:pt idx="299">
                  <c:v>43563</c:v>
                </c:pt>
                <c:pt idx="300">
                  <c:v>43556</c:v>
                </c:pt>
                <c:pt idx="301">
                  <c:v>43549</c:v>
                </c:pt>
                <c:pt idx="302">
                  <c:v>43542</c:v>
                </c:pt>
                <c:pt idx="303">
                  <c:v>43535</c:v>
                </c:pt>
                <c:pt idx="304">
                  <c:v>43528</c:v>
                </c:pt>
                <c:pt idx="305">
                  <c:v>43521</c:v>
                </c:pt>
                <c:pt idx="306">
                  <c:v>43514</c:v>
                </c:pt>
                <c:pt idx="307">
                  <c:v>43507</c:v>
                </c:pt>
                <c:pt idx="308">
                  <c:v>43500</c:v>
                </c:pt>
                <c:pt idx="309">
                  <c:v>43493</c:v>
                </c:pt>
                <c:pt idx="310">
                  <c:v>43486</c:v>
                </c:pt>
                <c:pt idx="311">
                  <c:v>43479</c:v>
                </c:pt>
                <c:pt idx="312">
                  <c:v>43472</c:v>
                </c:pt>
                <c:pt idx="313">
                  <c:v>43465</c:v>
                </c:pt>
                <c:pt idx="314">
                  <c:v>43458</c:v>
                </c:pt>
                <c:pt idx="315">
                  <c:v>43451</c:v>
                </c:pt>
                <c:pt idx="316">
                  <c:v>43444</c:v>
                </c:pt>
                <c:pt idx="317">
                  <c:v>43437</c:v>
                </c:pt>
                <c:pt idx="318">
                  <c:v>43430</c:v>
                </c:pt>
                <c:pt idx="319">
                  <c:v>43423</c:v>
                </c:pt>
                <c:pt idx="320">
                  <c:v>43416</c:v>
                </c:pt>
                <c:pt idx="321">
                  <c:v>43409</c:v>
                </c:pt>
                <c:pt idx="322">
                  <c:v>43402</c:v>
                </c:pt>
                <c:pt idx="323">
                  <c:v>43395</c:v>
                </c:pt>
                <c:pt idx="324">
                  <c:v>43388</c:v>
                </c:pt>
                <c:pt idx="325">
                  <c:v>43381</c:v>
                </c:pt>
                <c:pt idx="326">
                  <c:v>43374</c:v>
                </c:pt>
                <c:pt idx="327">
                  <c:v>43367</c:v>
                </c:pt>
                <c:pt idx="328">
                  <c:v>43360</c:v>
                </c:pt>
                <c:pt idx="329">
                  <c:v>43353</c:v>
                </c:pt>
                <c:pt idx="330">
                  <c:v>43346</c:v>
                </c:pt>
                <c:pt idx="331">
                  <c:v>43339</c:v>
                </c:pt>
                <c:pt idx="332">
                  <c:v>43332</c:v>
                </c:pt>
                <c:pt idx="333">
                  <c:v>43325</c:v>
                </c:pt>
                <c:pt idx="334">
                  <c:v>43318</c:v>
                </c:pt>
                <c:pt idx="335">
                  <c:v>43311</c:v>
                </c:pt>
                <c:pt idx="336">
                  <c:v>43304</c:v>
                </c:pt>
                <c:pt idx="337">
                  <c:v>43297</c:v>
                </c:pt>
                <c:pt idx="338">
                  <c:v>43290</c:v>
                </c:pt>
                <c:pt idx="339">
                  <c:v>43283</c:v>
                </c:pt>
                <c:pt idx="340">
                  <c:v>43276</c:v>
                </c:pt>
                <c:pt idx="341">
                  <c:v>43269</c:v>
                </c:pt>
                <c:pt idx="342">
                  <c:v>43262</c:v>
                </c:pt>
                <c:pt idx="343">
                  <c:v>43255</c:v>
                </c:pt>
                <c:pt idx="344">
                  <c:v>43248</c:v>
                </c:pt>
                <c:pt idx="345">
                  <c:v>43241</c:v>
                </c:pt>
                <c:pt idx="346">
                  <c:v>43234</c:v>
                </c:pt>
                <c:pt idx="347">
                  <c:v>43227</c:v>
                </c:pt>
                <c:pt idx="348">
                  <c:v>43220</c:v>
                </c:pt>
                <c:pt idx="349">
                  <c:v>43213</c:v>
                </c:pt>
                <c:pt idx="350">
                  <c:v>43206</c:v>
                </c:pt>
                <c:pt idx="351">
                  <c:v>43199</c:v>
                </c:pt>
                <c:pt idx="352">
                  <c:v>43192</c:v>
                </c:pt>
                <c:pt idx="353">
                  <c:v>43185</c:v>
                </c:pt>
                <c:pt idx="354">
                  <c:v>43178</c:v>
                </c:pt>
                <c:pt idx="355">
                  <c:v>43171</c:v>
                </c:pt>
                <c:pt idx="356">
                  <c:v>43164</c:v>
                </c:pt>
                <c:pt idx="357">
                  <c:v>43157</c:v>
                </c:pt>
                <c:pt idx="358">
                  <c:v>43150</c:v>
                </c:pt>
                <c:pt idx="359">
                  <c:v>43143</c:v>
                </c:pt>
                <c:pt idx="360">
                  <c:v>43136</c:v>
                </c:pt>
                <c:pt idx="361">
                  <c:v>43129</c:v>
                </c:pt>
                <c:pt idx="362">
                  <c:v>43122</c:v>
                </c:pt>
                <c:pt idx="363">
                  <c:v>43115</c:v>
                </c:pt>
                <c:pt idx="364">
                  <c:v>43108</c:v>
                </c:pt>
                <c:pt idx="365">
                  <c:v>43101</c:v>
                </c:pt>
                <c:pt idx="366">
                  <c:v>43094</c:v>
                </c:pt>
                <c:pt idx="367">
                  <c:v>43087</c:v>
                </c:pt>
                <c:pt idx="368">
                  <c:v>43080</c:v>
                </c:pt>
                <c:pt idx="369">
                  <c:v>43073</c:v>
                </c:pt>
                <c:pt idx="370">
                  <c:v>43066</c:v>
                </c:pt>
                <c:pt idx="371">
                  <c:v>43059</c:v>
                </c:pt>
                <c:pt idx="372">
                  <c:v>43052</c:v>
                </c:pt>
                <c:pt idx="373">
                  <c:v>43045</c:v>
                </c:pt>
                <c:pt idx="374">
                  <c:v>43038</c:v>
                </c:pt>
                <c:pt idx="375">
                  <c:v>43031</c:v>
                </c:pt>
                <c:pt idx="376">
                  <c:v>43024</c:v>
                </c:pt>
                <c:pt idx="377">
                  <c:v>43017</c:v>
                </c:pt>
                <c:pt idx="378">
                  <c:v>43010</c:v>
                </c:pt>
                <c:pt idx="379">
                  <c:v>43003</c:v>
                </c:pt>
                <c:pt idx="380">
                  <c:v>42996</c:v>
                </c:pt>
                <c:pt idx="381">
                  <c:v>42989</c:v>
                </c:pt>
                <c:pt idx="382">
                  <c:v>42982</c:v>
                </c:pt>
                <c:pt idx="383">
                  <c:v>42975</c:v>
                </c:pt>
                <c:pt idx="384">
                  <c:v>42968</c:v>
                </c:pt>
                <c:pt idx="385">
                  <c:v>42961</c:v>
                </c:pt>
                <c:pt idx="386">
                  <c:v>42954</c:v>
                </c:pt>
                <c:pt idx="387">
                  <c:v>42947</c:v>
                </c:pt>
                <c:pt idx="388">
                  <c:v>42940</c:v>
                </c:pt>
                <c:pt idx="389">
                  <c:v>42933</c:v>
                </c:pt>
                <c:pt idx="390">
                  <c:v>42926</c:v>
                </c:pt>
                <c:pt idx="391">
                  <c:v>42919</c:v>
                </c:pt>
                <c:pt idx="392">
                  <c:v>42912</c:v>
                </c:pt>
                <c:pt idx="393">
                  <c:v>42905</c:v>
                </c:pt>
                <c:pt idx="394">
                  <c:v>42898</c:v>
                </c:pt>
                <c:pt idx="395">
                  <c:v>42891</c:v>
                </c:pt>
                <c:pt idx="396">
                  <c:v>42884</c:v>
                </c:pt>
                <c:pt idx="397">
                  <c:v>42877</c:v>
                </c:pt>
                <c:pt idx="398">
                  <c:v>42870</c:v>
                </c:pt>
                <c:pt idx="399">
                  <c:v>42863</c:v>
                </c:pt>
                <c:pt idx="400">
                  <c:v>42856</c:v>
                </c:pt>
                <c:pt idx="401">
                  <c:v>42849</c:v>
                </c:pt>
                <c:pt idx="402">
                  <c:v>42842</c:v>
                </c:pt>
                <c:pt idx="403">
                  <c:v>42835</c:v>
                </c:pt>
                <c:pt idx="404">
                  <c:v>42828</c:v>
                </c:pt>
                <c:pt idx="405">
                  <c:v>42821</c:v>
                </c:pt>
                <c:pt idx="406">
                  <c:v>42814</c:v>
                </c:pt>
                <c:pt idx="407">
                  <c:v>42807</c:v>
                </c:pt>
                <c:pt idx="408">
                  <c:v>42800</c:v>
                </c:pt>
                <c:pt idx="409">
                  <c:v>42793</c:v>
                </c:pt>
                <c:pt idx="410">
                  <c:v>42786</c:v>
                </c:pt>
                <c:pt idx="411">
                  <c:v>42779</c:v>
                </c:pt>
                <c:pt idx="412">
                  <c:v>42772</c:v>
                </c:pt>
                <c:pt idx="413">
                  <c:v>42765</c:v>
                </c:pt>
                <c:pt idx="414">
                  <c:v>42758</c:v>
                </c:pt>
                <c:pt idx="415">
                  <c:v>42751</c:v>
                </c:pt>
                <c:pt idx="416">
                  <c:v>42744</c:v>
                </c:pt>
                <c:pt idx="417">
                  <c:v>42737</c:v>
                </c:pt>
                <c:pt idx="418">
                  <c:v>42730</c:v>
                </c:pt>
                <c:pt idx="419">
                  <c:v>42723</c:v>
                </c:pt>
                <c:pt idx="420">
                  <c:v>42716</c:v>
                </c:pt>
                <c:pt idx="421">
                  <c:v>42709</c:v>
                </c:pt>
                <c:pt idx="422">
                  <c:v>42702</c:v>
                </c:pt>
                <c:pt idx="423">
                  <c:v>42695</c:v>
                </c:pt>
                <c:pt idx="424">
                  <c:v>42688</c:v>
                </c:pt>
                <c:pt idx="425">
                  <c:v>42681</c:v>
                </c:pt>
                <c:pt idx="426">
                  <c:v>42674</c:v>
                </c:pt>
                <c:pt idx="427">
                  <c:v>42667</c:v>
                </c:pt>
                <c:pt idx="428">
                  <c:v>42660</c:v>
                </c:pt>
                <c:pt idx="429">
                  <c:v>42653</c:v>
                </c:pt>
                <c:pt idx="430">
                  <c:v>42646</c:v>
                </c:pt>
                <c:pt idx="431">
                  <c:v>42639</c:v>
                </c:pt>
                <c:pt idx="432">
                  <c:v>42632</c:v>
                </c:pt>
                <c:pt idx="433">
                  <c:v>42625</c:v>
                </c:pt>
                <c:pt idx="434">
                  <c:v>42618</c:v>
                </c:pt>
                <c:pt idx="435">
                  <c:v>42611</c:v>
                </c:pt>
                <c:pt idx="436">
                  <c:v>42604</c:v>
                </c:pt>
                <c:pt idx="437">
                  <c:v>42597</c:v>
                </c:pt>
                <c:pt idx="438">
                  <c:v>42590</c:v>
                </c:pt>
                <c:pt idx="439">
                  <c:v>42583</c:v>
                </c:pt>
                <c:pt idx="440">
                  <c:v>42576</c:v>
                </c:pt>
                <c:pt idx="441">
                  <c:v>42569</c:v>
                </c:pt>
                <c:pt idx="442">
                  <c:v>42562</c:v>
                </c:pt>
                <c:pt idx="443">
                  <c:v>42555</c:v>
                </c:pt>
                <c:pt idx="444">
                  <c:v>42548</c:v>
                </c:pt>
                <c:pt idx="445">
                  <c:v>42541</c:v>
                </c:pt>
                <c:pt idx="446">
                  <c:v>42534</c:v>
                </c:pt>
                <c:pt idx="447">
                  <c:v>42527</c:v>
                </c:pt>
                <c:pt idx="448">
                  <c:v>42520</c:v>
                </c:pt>
                <c:pt idx="449">
                  <c:v>42513</c:v>
                </c:pt>
                <c:pt idx="450">
                  <c:v>42506</c:v>
                </c:pt>
                <c:pt idx="451">
                  <c:v>42499</c:v>
                </c:pt>
                <c:pt idx="452">
                  <c:v>42492</c:v>
                </c:pt>
                <c:pt idx="453">
                  <c:v>42485</c:v>
                </c:pt>
                <c:pt idx="454">
                  <c:v>42478</c:v>
                </c:pt>
                <c:pt idx="455">
                  <c:v>42471</c:v>
                </c:pt>
                <c:pt idx="456">
                  <c:v>42464</c:v>
                </c:pt>
                <c:pt idx="457">
                  <c:v>42457</c:v>
                </c:pt>
                <c:pt idx="458">
                  <c:v>42450</c:v>
                </c:pt>
                <c:pt idx="459">
                  <c:v>42443</c:v>
                </c:pt>
                <c:pt idx="460">
                  <c:v>42436</c:v>
                </c:pt>
                <c:pt idx="461">
                  <c:v>42429</c:v>
                </c:pt>
                <c:pt idx="462">
                  <c:v>42422</c:v>
                </c:pt>
                <c:pt idx="463">
                  <c:v>42415</c:v>
                </c:pt>
                <c:pt idx="464">
                  <c:v>42408</c:v>
                </c:pt>
                <c:pt idx="465">
                  <c:v>42401</c:v>
                </c:pt>
                <c:pt idx="466">
                  <c:v>42394</c:v>
                </c:pt>
                <c:pt idx="467">
                  <c:v>42387</c:v>
                </c:pt>
                <c:pt idx="468">
                  <c:v>42380</c:v>
                </c:pt>
                <c:pt idx="469">
                  <c:v>42373</c:v>
                </c:pt>
                <c:pt idx="470">
                  <c:v>42366</c:v>
                </c:pt>
                <c:pt idx="471">
                  <c:v>42359</c:v>
                </c:pt>
                <c:pt idx="472">
                  <c:v>42352</c:v>
                </c:pt>
                <c:pt idx="473">
                  <c:v>42345</c:v>
                </c:pt>
                <c:pt idx="474">
                  <c:v>42338</c:v>
                </c:pt>
                <c:pt idx="475">
                  <c:v>42331</c:v>
                </c:pt>
                <c:pt idx="476">
                  <c:v>42324</c:v>
                </c:pt>
                <c:pt idx="477">
                  <c:v>42317</c:v>
                </c:pt>
                <c:pt idx="478">
                  <c:v>42310</c:v>
                </c:pt>
                <c:pt idx="479">
                  <c:v>42303</c:v>
                </c:pt>
                <c:pt idx="480">
                  <c:v>42296</c:v>
                </c:pt>
                <c:pt idx="481">
                  <c:v>42289</c:v>
                </c:pt>
                <c:pt idx="482">
                  <c:v>42282</c:v>
                </c:pt>
                <c:pt idx="483">
                  <c:v>42275</c:v>
                </c:pt>
                <c:pt idx="484">
                  <c:v>42268</c:v>
                </c:pt>
                <c:pt idx="485">
                  <c:v>42261</c:v>
                </c:pt>
                <c:pt idx="486">
                  <c:v>42254</c:v>
                </c:pt>
                <c:pt idx="487">
                  <c:v>42247</c:v>
                </c:pt>
                <c:pt idx="488">
                  <c:v>42240</c:v>
                </c:pt>
                <c:pt idx="489">
                  <c:v>42233</c:v>
                </c:pt>
                <c:pt idx="490">
                  <c:v>42226</c:v>
                </c:pt>
                <c:pt idx="491">
                  <c:v>42219</c:v>
                </c:pt>
                <c:pt idx="492">
                  <c:v>42212</c:v>
                </c:pt>
                <c:pt idx="493">
                  <c:v>42205</c:v>
                </c:pt>
                <c:pt idx="494">
                  <c:v>42198</c:v>
                </c:pt>
                <c:pt idx="495">
                  <c:v>42191</c:v>
                </c:pt>
                <c:pt idx="496">
                  <c:v>42184</c:v>
                </c:pt>
                <c:pt idx="497">
                  <c:v>42177</c:v>
                </c:pt>
                <c:pt idx="498">
                  <c:v>42170</c:v>
                </c:pt>
                <c:pt idx="499">
                  <c:v>42163</c:v>
                </c:pt>
                <c:pt idx="500">
                  <c:v>42156</c:v>
                </c:pt>
                <c:pt idx="501">
                  <c:v>42149</c:v>
                </c:pt>
                <c:pt idx="502">
                  <c:v>42142</c:v>
                </c:pt>
                <c:pt idx="503">
                  <c:v>42135</c:v>
                </c:pt>
                <c:pt idx="504">
                  <c:v>42128</c:v>
                </c:pt>
                <c:pt idx="505">
                  <c:v>42121</c:v>
                </c:pt>
                <c:pt idx="506">
                  <c:v>42114</c:v>
                </c:pt>
                <c:pt idx="507">
                  <c:v>42107</c:v>
                </c:pt>
                <c:pt idx="508">
                  <c:v>42100</c:v>
                </c:pt>
                <c:pt idx="509">
                  <c:v>42093</c:v>
                </c:pt>
                <c:pt idx="510">
                  <c:v>42086</c:v>
                </c:pt>
                <c:pt idx="511">
                  <c:v>42079</c:v>
                </c:pt>
                <c:pt idx="512">
                  <c:v>42072</c:v>
                </c:pt>
                <c:pt idx="513">
                  <c:v>42065</c:v>
                </c:pt>
                <c:pt idx="514">
                  <c:v>42058</c:v>
                </c:pt>
                <c:pt idx="515">
                  <c:v>42051</c:v>
                </c:pt>
                <c:pt idx="516">
                  <c:v>42044</c:v>
                </c:pt>
                <c:pt idx="517">
                  <c:v>42037</c:v>
                </c:pt>
                <c:pt idx="518">
                  <c:v>42030</c:v>
                </c:pt>
                <c:pt idx="519">
                  <c:v>42023</c:v>
                </c:pt>
                <c:pt idx="520">
                  <c:v>42016</c:v>
                </c:pt>
                <c:pt idx="521">
                  <c:v>42009</c:v>
                </c:pt>
                <c:pt idx="522">
                  <c:v>42002</c:v>
                </c:pt>
                <c:pt idx="523">
                  <c:v>41995</c:v>
                </c:pt>
                <c:pt idx="524">
                  <c:v>41988</c:v>
                </c:pt>
                <c:pt idx="525">
                  <c:v>41981</c:v>
                </c:pt>
                <c:pt idx="526">
                  <c:v>41974</c:v>
                </c:pt>
                <c:pt idx="527">
                  <c:v>41967</c:v>
                </c:pt>
                <c:pt idx="528">
                  <c:v>41960</c:v>
                </c:pt>
                <c:pt idx="529">
                  <c:v>41953</c:v>
                </c:pt>
                <c:pt idx="530">
                  <c:v>41946</c:v>
                </c:pt>
                <c:pt idx="531">
                  <c:v>41939</c:v>
                </c:pt>
                <c:pt idx="532">
                  <c:v>41932</c:v>
                </c:pt>
                <c:pt idx="533">
                  <c:v>41925</c:v>
                </c:pt>
                <c:pt idx="534">
                  <c:v>41918</c:v>
                </c:pt>
                <c:pt idx="535">
                  <c:v>41911</c:v>
                </c:pt>
                <c:pt idx="536">
                  <c:v>41904</c:v>
                </c:pt>
                <c:pt idx="537">
                  <c:v>41897</c:v>
                </c:pt>
                <c:pt idx="538">
                  <c:v>41890</c:v>
                </c:pt>
                <c:pt idx="539">
                  <c:v>41883</c:v>
                </c:pt>
                <c:pt idx="540">
                  <c:v>41876</c:v>
                </c:pt>
                <c:pt idx="541">
                  <c:v>41869</c:v>
                </c:pt>
                <c:pt idx="542">
                  <c:v>41862</c:v>
                </c:pt>
                <c:pt idx="543">
                  <c:v>41855</c:v>
                </c:pt>
                <c:pt idx="544">
                  <c:v>41848</c:v>
                </c:pt>
                <c:pt idx="545">
                  <c:v>41841</c:v>
                </c:pt>
                <c:pt idx="546">
                  <c:v>41834</c:v>
                </c:pt>
                <c:pt idx="547">
                  <c:v>41827</c:v>
                </c:pt>
                <c:pt idx="548">
                  <c:v>41820</c:v>
                </c:pt>
                <c:pt idx="549">
                  <c:v>41813</c:v>
                </c:pt>
                <c:pt idx="550">
                  <c:v>41806</c:v>
                </c:pt>
                <c:pt idx="551">
                  <c:v>41799</c:v>
                </c:pt>
                <c:pt idx="552">
                  <c:v>41792</c:v>
                </c:pt>
                <c:pt idx="553">
                  <c:v>41785</c:v>
                </c:pt>
                <c:pt idx="554">
                  <c:v>41778</c:v>
                </c:pt>
                <c:pt idx="555">
                  <c:v>41771</c:v>
                </c:pt>
                <c:pt idx="556">
                  <c:v>41764</c:v>
                </c:pt>
                <c:pt idx="557">
                  <c:v>41757</c:v>
                </c:pt>
                <c:pt idx="558">
                  <c:v>41750</c:v>
                </c:pt>
                <c:pt idx="559">
                  <c:v>41743</c:v>
                </c:pt>
                <c:pt idx="560">
                  <c:v>41736</c:v>
                </c:pt>
                <c:pt idx="561">
                  <c:v>41729</c:v>
                </c:pt>
                <c:pt idx="562">
                  <c:v>41722</c:v>
                </c:pt>
                <c:pt idx="563">
                  <c:v>41715</c:v>
                </c:pt>
                <c:pt idx="564">
                  <c:v>41708</c:v>
                </c:pt>
                <c:pt idx="565">
                  <c:v>41701</c:v>
                </c:pt>
                <c:pt idx="566">
                  <c:v>41694</c:v>
                </c:pt>
                <c:pt idx="567">
                  <c:v>41687</c:v>
                </c:pt>
                <c:pt idx="568">
                  <c:v>41680</c:v>
                </c:pt>
                <c:pt idx="569">
                  <c:v>41673</c:v>
                </c:pt>
                <c:pt idx="570">
                  <c:v>41666</c:v>
                </c:pt>
                <c:pt idx="571">
                  <c:v>41659</c:v>
                </c:pt>
                <c:pt idx="572">
                  <c:v>41652</c:v>
                </c:pt>
                <c:pt idx="573">
                  <c:v>41645</c:v>
                </c:pt>
                <c:pt idx="574">
                  <c:v>41638</c:v>
                </c:pt>
                <c:pt idx="575">
                  <c:v>41631</c:v>
                </c:pt>
                <c:pt idx="576">
                  <c:v>41624</c:v>
                </c:pt>
                <c:pt idx="577">
                  <c:v>41617</c:v>
                </c:pt>
                <c:pt idx="578">
                  <c:v>41610</c:v>
                </c:pt>
                <c:pt idx="579">
                  <c:v>41603</c:v>
                </c:pt>
                <c:pt idx="580">
                  <c:v>41596</c:v>
                </c:pt>
                <c:pt idx="581">
                  <c:v>41589</c:v>
                </c:pt>
                <c:pt idx="582">
                  <c:v>41582</c:v>
                </c:pt>
                <c:pt idx="583">
                  <c:v>41575</c:v>
                </c:pt>
                <c:pt idx="584">
                  <c:v>41568</c:v>
                </c:pt>
                <c:pt idx="585">
                  <c:v>41561</c:v>
                </c:pt>
                <c:pt idx="586">
                  <c:v>41554</c:v>
                </c:pt>
                <c:pt idx="587">
                  <c:v>41547</c:v>
                </c:pt>
                <c:pt idx="588">
                  <c:v>41540</c:v>
                </c:pt>
                <c:pt idx="589">
                  <c:v>41533</c:v>
                </c:pt>
                <c:pt idx="590">
                  <c:v>41526</c:v>
                </c:pt>
                <c:pt idx="591">
                  <c:v>41519</c:v>
                </c:pt>
                <c:pt idx="592">
                  <c:v>41512</c:v>
                </c:pt>
                <c:pt idx="593">
                  <c:v>41505</c:v>
                </c:pt>
                <c:pt idx="594">
                  <c:v>41498</c:v>
                </c:pt>
                <c:pt idx="595">
                  <c:v>41491</c:v>
                </c:pt>
                <c:pt idx="596">
                  <c:v>41484</c:v>
                </c:pt>
                <c:pt idx="597">
                  <c:v>41477</c:v>
                </c:pt>
                <c:pt idx="598">
                  <c:v>41470</c:v>
                </c:pt>
              </c:numCache>
            </c:numRef>
          </c:cat>
          <c:val>
            <c:numRef>
              <c:f>'[CMF_Deck_Charts.xlsx]Top 10'!$E$6:$E$604</c:f>
              <c:numCache>
                <c:formatCode>0.00%</c:formatCode>
                <c:ptCount val="599"/>
                <c:pt idx="0">
                  <c:v>0.37846561433259279</c:v>
                </c:pt>
                <c:pt idx="1">
                  <c:v>0.37859210913357361</c:v>
                </c:pt>
                <c:pt idx="2">
                  <c:v>0.37862022472359991</c:v>
                </c:pt>
                <c:pt idx="3">
                  <c:v>0.37316412103363733</c:v>
                </c:pt>
                <c:pt idx="4">
                  <c:v>0.36688283946732492</c:v>
                </c:pt>
                <c:pt idx="5">
                  <c:v>0.35547714105204453</c:v>
                </c:pt>
                <c:pt idx="6">
                  <c:v>0.35369968590844164</c:v>
                </c:pt>
                <c:pt idx="7">
                  <c:v>0.35989977903753989</c:v>
                </c:pt>
                <c:pt idx="8">
                  <c:v>0.36296481660683488</c:v>
                </c:pt>
                <c:pt idx="9">
                  <c:v>0.36309621151221061</c:v>
                </c:pt>
                <c:pt idx="10">
                  <c:v>0.36540333842906136</c:v>
                </c:pt>
                <c:pt idx="11">
                  <c:v>0.36130345271001368</c:v>
                </c:pt>
                <c:pt idx="12">
                  <c:v>0.36072296565691186</c:v>
                </c:pt>
                <c:pt idx="13">
                  <c:v>0.35837025676418993</c:v>
                </c:pt>
                <c:pt idx="14">
                  <c:v>0.35706429331416623</c:v>
                </c:pt>
                <c:pt idx="15">
                  <c:v>0.35578312905247128</c:v>
                </c:pt>
                <c:pt idx="16">
                  <c:v>0.35467382232630212</c:v>
                </c:pt>
                <c:pt idx="17">
                  <c:v>0.34680851290328285</c:v>
                </c:pt>
                <c:pt idx="18">
                  <c:v>0.35549238031919067</c:v>
                </c:pt>
                <c:pt idx="19">
                  <c:v>0.36033945884574836</c:v>
                </c:pt>
                <c:pt idx="20">
                  <c:v>0.36121496151244825</c:v>
                </c:pt>
                <c:pt idx="21">
                  <c:v>0.35368952435391293</c:v>
                </c:pt>
                <c:pt idx="22">
                  <c:v>0.35340980723270915</c:v>
                </c:pt>
                <c:pt idx="23">
                  <c:v>0.35522145675998068</c:v>
                </c:pt>
                <c:pt idx="24">
                  <c:v>0.36308747827854032</c:v>
                </c:pt>
                <c:pt idx="25">
                  <c:v>0.37330459789405834</c:v>
                </c:pt>
                <c:pt idx="26">
                  <c:v>0.37892255363924365</c:v>
                </c:pt>
                <c:pt idx="27">
                  <c:v>0.37033266024561556</c:v>
                </c:pt>
                <c:pt idx="28">
                  <c:v>0.35619535003192754</c:v>
                </c:pt>
                <c:pt idx="29">
                  <c:v>0.36008803773601961</c:v>
                </c:pt>
                <c:pt idx="30">
                  <c:v>0.35085136983363691</c:v>
                </c:pt>
                <c:pt idx="31">
                  <c:v>0.34298966607477194</c:v>
                </c:pt>
                <c:pt idx="32">
                  <c:v>0.34335392517739705</c:v>
                </c:pt>
                <c:pt idx="33">
                  <c:v>0.33581900750922178</c:v>
                </c:pt>
                <c:pt idx="34">
                  <c:v>0.33402397033142323</c:v>
                </c:pt>
                <c:pt idx="35">
                  <c:v>0.33649898583094529</c:v>
                </c:pt>
                <c:pt idx="36">
                  <c:v>0.3313152929911431</c:v>
                </c:pt>
                <c:pt idx="37">
                  <c:v>0.32577035916217334</c:v>
                </c:pt>
                <c:pt idx="38">
                  <c:v>0.33559090542734421</c:v>
                </c:pt>
                <c:pt idx="39">
                  <c:v>0.32873992706752936</c:v>
                </c:pt>
                <c:pt idx="40">
                  <c:v>0.32516170370511505</c:v>
                </c:pt>
                <c:pt idx="41">
                  <c:v>0.33008480786658262</c:v>
                </c:pt>
                <c:pt idx="42">
                  <c:v>0.32717181229128728</c:v>
                </c:pt>
                <c:pt idx="43">
                  <c:v>0.32431992484053174</c:v>
                </c:pt>
                <c:pt idx="44">
                  <c:v>0.32825588349142187</c:v>
                </c:pt>
                <c:pt idx="45">
                  <c:v>0.33017437127770438</c:v>
                </c:pt>
                <c:pt idx="46">
                  <c:v>0.32779493146106148</c:v>
                </c:pt>
                <c:pt idx="47">
                  <c:v>0.33349319749296935</c:v>
                </c:pt>
                <c:pt idx="48">
                  <c:v>0.32902025253785844</c:v>
                </c:pt>
                <c:pt idx="49">
                  <c:v>0.32644141367632479</c:v>
                </c:pt>
                <c:pt idx="50">
                  <c:v>0.32602073799982056</c:v>
                </c:pt>
                <c:pt idx="51">
                  <c:v>0.3220824456569103</c:v>
                </c:pt>
                <c:pt idx="52">
                  <c:v>0.31518821588955043</c:v>
                </c:pt>
                <c:pt idx="53">
                  <c:v>0.318848666043199</c:v>
                </c:pt>
                <c:pt idx="54">
                  <c:v>0.32034635699881886</c:v>
                </c:pt>
                <c:pt idx="55">
                  <c:v>0.32046944415143208</c:v>
                </c:pt>
                <c:pt idx="56">
                  <c:v>0.32708208207196154</c:v>
                </c:pt>
                <c:pt idx="57">
                  <c:v>0.32420006373922577</c:v>
                </c:pt>
                <c:pt idx="58">
                  <c:v>0.32941141925916623</c:v>
                </c:pt>
                <c:pt idx="59">
                  <c:v>0.3304382731130393</c:v>
                </c:pt>
                <c:pt idx="60">
                  <c:v>0.33228010741302727</c:v>
                </c:pt>
                <c:pt idx="61">
                  <c:v>0.32451329525230843</c:v>
                </c:pt>
                <c:pt idx="62">
                  <c:v>0.32281161799463126</c:v>
                </c:pt>
                <c:pt idx="63">
                  <c:v>0.3220091431556526</c:v>
                </c:pt>
                <c:pt idx="64">
                  <c:v>0.32571077754783934</c:v>
                </c:pt>
                <c:pt idx="65">
                  <c:v>0.3268610477873462</c:v>
                </c:pt>
                <c:pt idx="66">
                  <c:v>0.31739092818519066</c:v>
                </c:pt>
                <c:pt idx="67">
                  <c:v>0.31627871676950775</c:v>
                </c:pt>
                <c:pt idx="68">
                  <c:v>0.31851964710214015</c:v>
                </c:pt>
                <c:pt idx="69">
                  <c:v>0.31790884838470235</c:v>
                </c:pt>
                <c:pt idx="70">
                  <c:v>0.31845305514081668</c:v>
                </c:pt>
                <c:pt idx="71">
                  <c:v>0.31553260960336782</c:v>
                </c:pt>
                <c:pt idx="72">
                  <c:v>0.31104282554838697</c:v>
                </c:pt>
                <c:pt idx="73">
                  <c:v>0.31058335390845543</c:v>
                </c:pt>
                <c:pt idx="74">
                  <c:v>0.3155031877818687</c:v>
                </c:pt>
                <c:pt idx="75">
                  <c:v>0.31874874948670651</c:v>
                </c:pt>
                <c:pt idx="76">
                  <c:v>0.31313494934872976</c:v>
                </c:pt>
                <c:pt idx="77">
                  <c:v>0.31934359118941991</c:v>
                </c:pt>
                <c:pt idx="78">
                  <c:v>0.3183843695882404</c:v>
                </c:pt>
                <c:pt idx="79">
                  <c:v>0.31658134318507164</c:v>
                </c:pt>
                <c:pt idx="80">
                  <c:v>0.31968169393453372</c:v>
                </c:pt>
                <c:pt idx="81">
                  <c:v>0.31568098110115361</c:v>
                </c:pt>
                <c:pt idx="82">
                  <c:v>0.31362898672450418</c:v>
                </c:pt>
                <c:pt idx="83">
                  <c:v>0.31578901233715007</c:v>
                </c:pt>
                <c:pt idx="84">
                  <c:v>0.31401213606155626</c:v>
                </c:pt>
                <c:pt idx="85">
                  <c:v>0.30359024521212519</c:v>
                </c:pt>
                <c:pt idx="86">
                  <c:v>0.29846758561657194</c:v>
                </c:pt>
                <c:pt idx="87">
                  <c:v>0.2940180450294495</c:v>
                </c:pt>
                <c:pt idx="88">
                  <c:v>0.28960347496139127</c:v>
                </c:pt>
                <c:pt idx="89">
                  <c:v>0.28251845480260035</c:v>
                </c:pt>
                <c:pt idx="90">
                  <c:v>0.28498322156524852</c:v>
                </c:pt>
                <c:pt idx="91">
                  <c:v>0.28736498339950944</c:v>
                </c:pt>
                <c:pt idx="92">
                  <c:v>0.28516996214325657</c:v>
                </c:pt>
                <c:pt idx="93">
                  <c:v>0.28738531616975899</c:v>
                </c:pt>
                <c:pt idx="94">
                  <c:v>0.2851944412702978</c:v>
                </c:pt>
                <c:pt idx="95">
                  <c:v>0.26973646413245511</c:v>
                </c:pt>
                <c:pt idx="96">
                  <c:v>0.26630514289048091</c:v>
                </c:pt>
                <c:pt idx="97">
                  <c:v>0.26447812007942018</c:v>
                </c:pt>
                <c:pt idx="98">
                  <c:v>0.26522761955154073</c:v>
                </c:pt>
                <c:pt idx="99">
                  <c:v>0.2642898545095167</c:v>
                </c:pt>
                <c:pt idx="100">
                  <c:v>0.26632633349475443</c:v>
                </c:pt>
                <c:pt idx="101">
                  <c:v>0.25960969118208649</c:v>
                </c:pt>
                <c:pt idx="102">
                  <c:v>0.25257873973926215</c:v>
                </c:pt>
                <c:pt idx="103">
                  <c:v>0.24656889771872478</c:v>
                </c:pt>
                <c:pt idx="104">
                  <c:v>0.24042638962245311</c:v>
                </c:pt>
                <c:pt idx="105">
                  <c:v>0.24746874572102398</c:v>
                </c:pt>
                <c:pt idx="106">
                  <c:v>0.24873823700715128</c:v>
                </c:pt>
                <c:pt idx="107">
                  <c:v>0.25465624965983857</c:v>
                </c:pt>
                <c:pt idx="108">
                  <c:v>0.25735828533529981</c:v>
                </c:pt>
                <c:pt idx="109">
                  <c:v>0.25943788580157934</c:v>
                </c:pt>
                <c:pt idx="110">
                  <c:v>0.25739472927115409</c:v>
                </c:pt>
                <c:pt idx="111">
                  <c:v>0.26012536897223676</c:v>
                </c:pt>
                <c:pt idx="112">
                  <c:v>0.26150688712779557</c:v>
                </c:pt>
                <c:pt idx="113">
                  <c:v>0.25623299828816737</c:v>
                </c:pt>
                <c:pt idx="114">
                  <c:v>0.26894696117291989</c:v>
                </c:pt>
                <c:pt idx="115">
                  <c:v>0.28116099335661904</c:v>
                </c:pt>
                <c:pt idx="116">
                  <c:v>0.27761996834464819</c:v>
                </c:pt>
                <c:pt idx="117">
                  <c:v>0.28056347617982075</c:v>
                </c:pt>
                <c:pt idx="118">
                  <c:v>0.28616320024458014</c:v>
                </c:pt>
                <c:pt idx="119">
                  <c:v>0.28843387338281623</c:v>
                </c:pt>
                <c:pt idx="120">
                  <c:v>0.28414359679794043</c:v>
                </c:pt>
                <c:pt idx="121">
                  <c:v>0.28571541311365184</c:v>
                </c:pt>
                <c:pt idx="122">
                  <c:v>0.28662092622137286</c:v>
                </c:pt>
                <c:pt idx="123">
                  <c:v>0.2894791461013359</c:v>
                </c:pt>
                <c:pt idx="124">
                  <c:v>0.29240511609039194</c:v>
                </c:pt>
                <c:pt idx="125">
                  <c:v>0.29446995586834551</c:v>
                </c:pt>
                <c:pt idx="126">
                  <c:v>0.29522683576405723</c:v>
                </c:pt>
                <c:pt idx="127">
                  <c:v>0.29307746885984631</c:v>
                </c:pt>
                <c:pt idx="128">
                  <c:v>0.28755419939619881</c:v>
                </c:pt>
                <c:pt idx="129">
                  <c:v>0.28758882814459374</c:v>
                </c:pt>
                <c:pt idx="130">
                  <c:v>0.29022618433311564</c:v>
                </c:pt>
                <c:pt idx="131">
                  <c:v>0.28085208133032574</c:v>
                </c:pt>
                <c:pt idx="132">
                  <c:v>0.28659633952809366</c:v>
                </c:pt>
                <c:pt idx="133">
                  <c:v>0.27866019714433793</c:v>
                </c:pt>
                <c:pt idx="134">
                  <c:v>0.27356497554078318</c:v>
                </c:pt>
                <c:pt idx="135">
                  <c:v>0.27603288677572202</c:v>
                </c:pt>
                <c:pt idx="136">
                  <c:v>0.27539497651941275</c:v>
                </c:pt>
                <c:pt idx="137">
                  <c:v>0.27343860494690386</c:v>
                </c:pt>
                <c:pt idx="138">
                  <c:v>0.27935081326713779</c:v>
                </c:pt>
                <c:pt idx="139">
                  <c:v>0.28444776658113791</c:v>
                </c:pt>
                <c:pt idx="140">
                  <c:v>0.28656863593942433</c:v>
                </c:pt>
                <c:pt idx="141">
                  <c:v>0.28880655746923212</c:v>
                </c:pt>
                <c:pt idx="142">
                  <c:v>0.29012519687334953</c:v>
                </c:pt>
                <c:pt idx="143">
                  <c:v>0.29595975186726403</c:v>
                </c:pt>
                <c:pt idx="144">
                  <c:v>0.30419196351860833</c:v>
                </c:pt>
                <c:pt idx="145">
                  <c:v>0.30365012381361628</c:v>
                </c:pt>
                <c:pt idx="146">
                  <c:v>0.29650259702969656</c:v>
                </c:pt>
                <c:pt idx="147">
                  <c:v>0.2908768025120001</c:v>
                </c:pt>
                <c:pt idx="148">
                  <c:v>0.29144745224273855</c:v>
                </c:pt>
                <c:pt idx="149">
                  <c:v>0.29417520923229257</c:v>
                </c:pt>
                <c:pt idx="150">
                  <c:v>0.2944998266460252</c:v>
                </c:pt>
                <c:pt idx="151">
                  <c:v>0.29503812171543559</c:v>
                </c:pt>
                <c:pt idx="152">
                  <c:v>0.29972097992646352</c:v>
                </c:pt>
                <c:pt idx="153">
                  <c:v>0.29858812710591176</c:v>
                </c:pt>
                <c:pt idx="154">
                  <c:v>0.29542558880839453</c:v>
                </c:pt>
                <c:pt idx="155">
                  <c:v>0.30080860533866577</c:v>
                </c:pt>
                <c:pt idx="156">
                  <c:v>0.30021266122130996</c:v>
                </c:pt>
                <c:pt idx="157">
                  <c:v>0.3043921414983784</c:v>
                </c:pt>
                <c:pt idx="158">
                  <c:v>0.30760128171876772</c:v>
                </c:pt>
                <c:pt idx="159">
                  <c:v>0.30489302581474637</c:v>
                </c:pt>
                <c:pt idx="160">
                  <c:v>0.3108662126996421</c:v>
                </c:pt>
                <c:pt idx="161">
                  <c:v>0.30711578672438694</c:v>
                </c:pt>
                <c:pt idx="162">
                  <c:v>0.3080746500299999</c:v>
                </c:pt>
                <c:pt idx="163">
                  <c:v>0.31202151924706634</c:v>
                </c:pt>
                <c:pt idx="164">
                  <c:v>0.3027569880049466</c:v>
                </c:pt>
                <c:pt idx="165">
                  <c:v>0.30563102605097164</c:v>
                </c:pt>
                <c:pt idx="166">
                  <c:v>0.30253436132911438</c:v>
                </c:pt>
                <c:pt idx="167">
                  <c:v>0.29250701131647155</c:v>
                </c:pt>
                <c:pt idx="168">
                  <c:v>0.29384324698405639</c:v>
                </c:pt>
                <c:pt idx="169">
                  <c:v>0.29323661969923004</c:v>
                </c:pt>
                <c:pt idx="170">
                  <c:v>0.29304402449711886</c:v>
                </c:pt>
                <c:pt idx="171">
                  <c:v>0.29540603185916398</c:v>
                </c:pt>
                <c:pt idx="172">
                  <c:v>0.29631182800713946</c:v>
                </c:pt>
                <c:pt idx="173">
                  <c:v>0.29610956817137224</c:v>
                </c:pt>
                <c:pt idx="174">
                  <c:v>0.29626636643066057</c:v>
                </c:pt>
                <c:pt idx="175">
                  <c:v>0.29364499011862483</c:v>
                </c:pt>
                <c:pt idx="176">
                  <c:v>0.2922151600849261</c:v>
                </c:pt>
                <c:pt idx="177">
                  <c:v>0.29059569827837711</c:v>
                </c:pt>
                <c:pt idx="178">
                  <c:v>0.29004442278556802</c:v>
                </c:pt>
                <c:pt idx="179">
                  <c:v>0.28888265858839657</c:v>
                </c:pt>
                <c:pt idx="180">
                  <c:v>0.29367932204041791</c:v>
                </c:pt>
                <c:pt idx="181">
                  <c:v>0.29129252286199842</c:v>
                </c:pt>
                <c:pt idx="182">
                  <c:v>0.29115612041489392</c:v>
                </c:pt>
                <c:pt idx="183">
                  <c:v>0.2883874668848323</c:v>
                </c:pt>
                <c:pt idx="184">
                  <c:v>0.28296120309850109</c:v>
                </c:pt>
                <c:pt idx="185">
                  <c:v>0.27955444783474237</c:v>
                </c:pt>
                <c:pt idx="186">
                  <c:v>0.27358437936034508</c:v>
                </c:pt>
                <c:pt idx="187">
                  <c:v>0.27083279416650913</c:v>
                </c:pt>
                <c:pt idx="188">
                  <c:v>0.27080297293678218</c:v>
                </c:pt>
                <c:pt idx="189">
                  <c:v>0.27127652502250826</c:v>
                </c:pt>
                <c:pt idx="190">
                  <c:v>0.27173675015686427</c:v>
                </c:pt>
                <c:pt idx="191">
                  <c:v>0.2722182184539112</c:v>
                </c:pt>
                <c:pt idx="192">
                  <c:v>0.27674203376440104</c:v>
                </c:pt>
                <c:pt idx="193">
                  <c:v>0.27520972070679112</c:v>
                </c:pt>
                <c:pt idx="194">
                  <c:v>0.27554207574363254</c:v>
                </c:pt>
                <c:pt idx="195">
                  <c:v>0.27724044880735893</c:v>
                </c:pt>
                <c:pt idx="196">
                  <c:v>0.27000967886930677</c:v>
                </c:pt>
                <c:pt idx="197">
                  <c:v>0.26673851391699888</c:v>
                </c:pt>
                <c:pt idx="198">
                  <c:v>0.26992759946359968</c:v>
                </c:pt>
                <c:pt idx="199">
                  <c:v>0.27005633227539133</c:v>
                </c:pt>
                <c:pt idx="200">
                  <c:v>0.27397802583178765</c:v>
                </c:pt>
                <c:pt idx="201">
                  <c:v>0.27447403932232728</c:v>
                </c:pt>
                <c:pt idx="202">
                  <c:v>0.27779926186994874</c:v>
                </c:pt>
                <c:pt idx="203">
                  <c:v>0.28046423917283997</c:v>
                </c:pt>
                <c:pt idx="204">
                  <c:v>0.28394288018841213</c:v>
                </c:pt>
                <c:pt idx="205">
                  <c:v>0.28215461159542621</c:v>
                </c:pt>
                <c:pt idx="206">
                  <c:v>0.27984839445689763</c:v>
                </c:pt>
                <c:pt idx="207">
                  <c:v>0.26953256250490948</c:v>
                </c:pt>
                <c:pt idx="208">
                  <c:v>0.27400565193553161</c:v>
                </c:pt>
                <c:pt idx="209">
                  <c:v>0.27961318215668707</c:v>
                </c:pt>
                <c:pt idx="210">
                  <c:v>0.27979829572251719</c:v>
                </c:pt>
                <c:pt idx="211">
                  <c:v>0.2814802722213347</c:v>
                </c:pt>
                <c:pt idx="212">
                  <c:v>0.28060484854063417</c:v>
                </c:pt>
                <c:pt idx="213">
                  <c:v>0.28092977990886897</c:v>
                </c:pt>
                <c:pt idx="214">
                  <c:v>0.28174134003812762</c:v>
                </c:pt>
                <c:pt idx="215">
                  <c:v>0.28312581413688193</c:v>
                </c:pt>
                <c:pt idx="216">
                  <c:v>0.28634421656376852</c:v>
                </c:pt>
                <c:pt idx="217">
                  <c:v>0.29392665795495354</c:v>
                </c:pt>
                <c:pt idx="218">
                  <c:v>0.29041185919118717</c:v>
                </c:pt>
                <c:pt idx="219">
                  <c:v>0.28931488508817055</c:v>
                </c:pt>
                <c:pt idx="220">
                  <c:v>0.28923306346349437</c:v>
                </c:pt>
                <c:pt idx="221">
                  <c:v>0.28726747011060522</c:v>
                </c:pt>
                <c:pt idx="222">
                  <c:v>0.28773156789227095</c:v>
                </c:pt>
                <c:pt idx="223">
                  <c:v>0.28995477553730548</c:v>
                </c:pt>
                <c:pt idx="224">
                  <c:v>0.28295550879648868</c:v>
                </c:pt>
                <c:pt idx="225">
                  <c:v>0.29029221467583427</c:v>
                </c:pt>
                <c:pt idx="226">
                  <c:v>0.29690541260373832</c:v>
                </c:pt>
                <c:pt idx="227">
                  <c:v>0.30074024824845025</c:v>
                </c:pt>
                <c:pt idx="228">
                  <c:v>0.29837988811288468</c:v>
                </c:pt>
                <c:pt idx="229">
                  <c:v>0.28951986422750042</c:v>
                </c:pt>
                <c:pt idx="230">
                  <c:v>0.29028226782942995</c:v>
                </c:pt>
                <c:pt idx="231">
                  <c:v>0.28861804914536832</c:v>
                </c:pt>
                <c:pt idx="232">
                  <c:v>0.28035905483311357</c:v>
                </c:pt>
                <c:pt idx="233">
                  <c:v>0.2825086355333587</c:v>
                </c:pt>
                <c:pt idx="234">
                  <c:v>0.2916676713369718</c:v>
                </c:pt>
                <c:pt idx="235">
                  <c:v>0.28281928509059723</c:v>
                </c:pt>
                <c:pt idx="236">
                  <c:v>0.28032930590412986</c:v>
                </c:pt>
                <c:pt idx="237">
                  <c:v>0.27391786488074404</c:v>
                </c:pt>
                <c:pt idx="238">
                  <c:v>0.27188776346586807</c:v>
                </c:pt>
                <c:pt idx="239">
                  <c:v>0.26210903363073013</c:v>
                </c:pt>
                <c:pt idx="240">
                  <c:v>0.26584900090862273</c:v>
                </c:pt>
                <c:pt idx="241">
                  <c:v>0.27190261769177754</c:v>
                </c:pt>
                <c:pt idx="242">
                  <c:v>0.27355265178840737</c:v>
                </c:pt>
                <c:pt idx="243">
                  <c:v>0.27069269610667057</c:v>
                </c:pt>
                <c:pt idx="244">
                  <c:v>0.26800076192250899</c:v>
                </c:pt>
                <c:pt idx="245">
                  <c:v>0.26648858380815599</c:v>
                </c:pt>
                <c:pt idx="246">
                  <c:v>0.26336233442083906</c:v>
                </c:pt>
                <c:pt idx="247">
                  <c:v>0.25629295846198669</c:v>
                </c:pt>
                <c:pt idx="248">
                  <c:v>0.26140154921517517</c:v>
                </c:pt>
                <c:pt idx="249">
                  <c:v>0.25648769918029934</c:v>
                </c:pt>
                <c:pt idx="250">
                  <c:v>0.26557443746057163</c:v>
                </c:pt>
                <c:pt idx="251">
                  <c:v>0.25716147357973418</c:v>
                </c:pt>
                <c:pt idx="252">
                  <c:v>0.24666935960182149</c:v>
                </c:pt>
                <c:pt idx="253">
                  <c:v>0.2482233651972868</c:v>
                </c:pt>
                <c:pt idx="254">
                  <c:v>0.24631899367302607</c:v>
                </c:pt>
                <c:pt idx="255">
                  <c:v>0.24889712644222617</c:v>
                </c:pt>
                <c:pt idx="256">
                  <c:v>0.24962321827040215</c:v>
                </c:pt>
                <c:pt idx="257">
                  <c:v>0.24773921145440669</c:v>
                </c:pt>
                <c:pt idx="258">
                  <c:v>0.2435923610129172</c:v>
                </c:pt>
                <c:pt idx="259">
                  <c:v>0.24366171962860611</c:v>
                </c:pt>
                <c:pt idx="260">
                  <c:v>0.24282986826468228</c:v>
                </c:pt>
                <c:pt idx="261">
                  <c:v>0.23991719352077678</c:v>
                </c:pt>
                <c:pt idx="262">
                  <c:v>0.23828997283952291</c:v>
                </c:pt>
                <c:pt idx="263">
                  <c:v>0.23626118713646213</c:v>
                </c:pt>
                <c:pt idx="264">
                  <c:v>0.23616593999883381</c:v>
                </c:pt>
                <c:pt idx="265">
                  <c:v>0.23610509947005232</c:v>
                </c:pt>
                <c:pt idx="266">
                  <c:v>0.23497844134000478</c:v>
                </c:pt>
                <c:pt idx="267">
                  <c:v>0.23411964467314419</c:v>
                </c:pt>
                <c:pt idx="268">
                  <c:v>0.23432847354327993</c:v>
                </c:pt>
                <c:pt idx="269">
                  <c:v>0.23430283699308899</c:v>
                </c:pt>
                <c:pt idx="270">
                  <c:v>0.23339909409290599</c:v>
                </c:pt>
                <c:pt idx="271">
                  <c:v>0.23199678130736318</c:v>
                </c:pt>
                <c:pt idx="272">
                  <c:v>0.2298717305910172</c:v>
                </c:pt>
                <c:pt idx="273">
                  <c:v>0.23055440118910756</c:v>
                </c:pt>
                <c:pt idx="274">
                  <c:v>0.22950251079874706</c:v>
                </c:pt>
                <c:pt idx="275">
                  <c:v>0.22730596442896275</c:v>
                </c:pt>
                <c:pt idx="276">
                  <c:v>0.22927250121539341</c:v>
                </c:pt>
                <c:pt idx="277">
                  <c:v>0.22917995853789894</c:v>
                </c:pt>
                <c:pt idx="278">
                  <c:v>0.22840476341637347</c:v>
                </c:pt>
                <c:pt idx="279">
                  <c:v>0.22848141555613535</c:v>
                </c:pt>
                <c:pt idx="280">
                  <c:v>0.22836152174096905</c:v>
                </c:pt>
                <c:pt idx="281">
                  <c:v>0.22983428481569271</c:v>
                </c:pt>
                <c:pt idx="282">
                  <c:v>0.2286752761780238</c:v>
                </c:pt>
                <c:pt idx="283">
                  <c:v>0.22903459003447502</c:v>
                </c:pt>
                <c:pt idx="284">
                  <c:v>0.23075956624858829</c:v>
                </c:pt>
                <c:pt idx="285">
                  <c:v>0.22854815311945451</c:v>
                </c:pt>
                <c:pt idx="286">
                  <c:v>0.23001874602809247</c:v>
                </c:pt>
                <c:pt idx="287">
                  <c:v>0.22915273656250953</c:v>
                </c:pt>
                <c:pt idx="288">
                  <c:v>0.22787569494535925</c:v>
                </c:pt>
                <c:pt idx="289">
                  <c:v>0.22713267945121221</c:v>
                </c:pt>
                <c:pt idx="290">
                  <c:v>0.22605092520305686</c:v>
                </c:pt>
                <c:pt idx="291">
                  <c:v>0.22366785154412711</c:v>
                </c:pt>
                <c:pt idx="292">
                  <c:v>0.22578350757500859</c:v>
                </c:pt>
                <c:pt idx="293">
                  <c:v>0.22639912020719594</c:v>
                </c:pt>
                <c:pt idx="294">
                  <c:v>0.22883187798446175</c:v>
                </c:pt>
                <c:pt idx="295">
                  <c:v>0.23028519164287181</c:v>
                </c:pt>
                <c:pt idx="296">
                  <c:v>0.23304225869178102</c:v>
                </c:pt>
                <c:pt idx="297">
                  <c:v>0.23368153743159925</c:v>
                </c:pt>
                <c:pt idx="298">
                  <c:v>0.2298223427088214</c:v>
                </c:pt>
                <c:pt idx="299">
                  <c:v>0.22691719123193319</c:v>
                </c:pt>
                <c:pt idx="300">
                  <c:v>0.22533566605874297</c:v>
                </c:pt>
                <c:pt idx="301">
                  <c:v>0.22379232431461418</c:v>
                </c:pt>
                <c:pt idx="302">
                  <c:v>0.22578365170071094</c:v>
                </c:pt>
                <c:pt idx="303">
                  <c:v>0.22293282530188849</c:v>
                </c:pt>
                <c:pt idx="304">
                  <c:v>0.22125121791348268</c:v>
                </c:pt>
                <c:pt idx="305">
                  <c:v>0.21864052074335494</c:v>
                </c:pt>
                <c:pt idx="306">
                  <c:v>0.21649001230759313</c:v>
                </c:pt>
                <c:pt idx="307">
                  <c:v>0.21636228784635478</c:v>
                </c:pt>
                <c:pt idx="308">
                  <c:v>0.21814664880335249</c:v>
                </c:pt>
                <c:pt idx="309">
                  <c:v>0.21912907312446678</c:v>
                </c:pt>
                <c:pt idx="310">
                  <c:v>0.21919114830662131</c:v>
                </c:pt>
                <c:pt idx="311">
                  <c:v>0.22020461175628084</c:v>
                </c:pt>
                <c:pt idx="312">
                  <c:v>0.21784542601016874</c:v>
                </c:pt>
                <c:pt idx="313">
                  <c:v>0.22014718825411289</c:v>
                </c:pt>
                <c:pt idx="314">
                  <c:v>0.22089285903906145</c:v>
                </c:pt>
                <c:pt idx="315">
                  <c:v>0.21811840309914252</c:v>
                </c:pt>
                <c:pt idx="316">
                  <c:v>0.22050293042417268</c:v>
                </c:pt>
                <c:pt idx="317">
                  <c:v>0.22092536554668341</c:v>
                </c:pt>
                <c:pt idx="318">
                  <c:v>0.22137062787497258</c:v>
                </c:pt>
                <c:pt idx="319">
                  <c:v>0.21804595656530321</c:v>
                </c:pt>
                <c:pt idx="320">
                  <c:v>0.22186015120961583</c:v>
                </c:pt>
                <c:pt idx="321">
                  <c:v>0.22453691184531308</c:v>
                </c:pt>
                <c:pt idx="322">
                  <c:v>0.22619132635383654</c:v>
                </c:pt>
                <c:pt idx="323">
                  <c:v>0.23021211601463812</c:v>
                </c:pt>
                <c:pt idx="324">
                  <c:v>0.2293447704536912</c:v>
                </c:pt>
                <c:pt idx="325">
                  <c:v>0.2299861537812867</c:v>
                </c:pt>
                <c:pt idx="326">
                  <c:v>0.22907855035979807</c:v>
                </c:pt>
                <c:pt idx="327">
                  <c:v>0.23024557444834504</c:v>
                </c:pt>
                <c:pt idx="328">
                  <c:v>0.22856672554008187</c:v>
                </c:pt>
                <c:pt idx="329">
                  <c:v>0.23052393448395372</c:v>
                </c:pt>
                <c:pt idx="330">
                  <c:v>0.23036619995279092</c:v>
                </c:pt>
                <c:pt idx="331">
                  <c:v>0.2331697929172801</c:v>
                </c:pt>
                <c:pt idx="332">
                  <c:v>0.22999335925526299</c:v>
                </c:pt>
                <c:pt idx="333">
                  <c:v>0.2306515704293014</c:v>
                </c:pt>
                <c:pt idx="334">
                  <c:v>0.23214435267835934</c:v>
                </c:pt>
                <c:pt idx="335">
                  <c:v>0.22977621050002625</c:v>
                </c:pt>
                <c:pt idx="336">
                  <c:v>0.22764191310720341</c:v>
                </c:pt>
                <c:pt idx="337">
                  <c:v>0.22888240378721833</c:v>
                </c:pt>
                <c:pt idx="338">
                  <c:v>0.22708826064813598</c:v>
                </c:pt>
                <c:pt idx="339">
                  <c:v>0.22392323407874651</c:v>
                </c:pt>
                <c:pt idx="340">
                  <c:v>0.22354499811707154</c:v>
                </c:pt>
                <c:pt idx="341">
                  <c:v>0.22389406160833658</c:v>
                </c:pt>
                <c:pt idx="342">
                  <c:v>0.21590455641582015</c:v>
                </c:pt>
                <c:pt idx="343">
                  <c:v>0.21682311981203883</c:v>
                </c:pt>
                <c:pt idx="344">
                  <c:v>0.21801578209043787</c:v>
                </c:pt>
                <c:pt idx="345">
                  <c:v>0.21537767100303148</c:v>
                </c:pt>
                <c:pt idx="346">
                  <c:v>0.21488094396584709</c:v>
                </c:pt>
                <c:pt idx="347">
                  <c:v>0.21732420798289606</c:v>
                </c:pt>
                <c:pt idx="348">
                  <c:v>0.21527667996406341</c:v>
                </c:pt>
                <c:pt idx="349">
                  <c:v>0.21024907794454353</c:v>
                </c:pt>
                <c:pt idx="350">
                  <c:v>0.2109740364543288</c:v>
                </c:pt>
                <c:pt idx="351">
                  <c:v>0.20981562215231062</c:v>
                </c:pt>
                <c:pt idx="352">
                  <c:v>0.20832987573552306</c:v>
                </c:pt>
                <c:pt idx="353">
                  <c:v>0.20805633370327131</c:v>
                </c:pt>
                <c:pt idx="354">
                  <c:v>0.20880528781457669</c:v>
                </c:pt>
                <c:pt idx="355">
                  <c:v>0.21260350250979146</c:v>
                </c:pt>
                <c:pt idx="356">
                  <c:v>0.21280035511132378</c:v>
                </c:pt>
                <c:pt idx="357">
                  <c:v>0.21161314044783547</c:v>
                </c:pt>
                <c:pt idx="358">
                  <c:v>0.21092440612884181</c:v>
                </c:pt>
                <c:pt idx="359">
                  <c:v>0.20826621041787849</c:v>
                </c:pt>
                <c:pt idx="360">
                  <c:v>0.20673840866939286</c:v>
                </c:pt>
                <c:pt idx="361">
                  <c:v>0.20742674706716413</c:v>
                </c:pt>
                <c:pt idx="362">
                  <c:v>0.20629566750119852</c:v>
                </c:pt>
                <c:pt idx="363">
                  <c:v>0.20654766729938934</c:v>
                </c:pt>
                <c:pt idx="364">
                  <c:v>0.20804021086005622</c:v>
                </c:pt>
                <c:pt idx="365">
                  <c:v>0.2072845087141314</c:v>
                </c:pt>
                <c:pt idx="366">
                  <c:v>0.20510585452307165</c:v>
                </c:pt>
                <c:pt idx="367">
                  <c:v>0.20627096891759236</c:v>
                </c:pt>
                <c:pt idx="368">
                  <c:v>0.20718081276277975</c:v>
                </c:pt>
                <c:pt idx="369">
                  <c:v>0.20556168528571406</c:v>
                </c:pt>
                <c:pt idx="370">
                  <c:v>0.20538006988523289</c:v>
                </c:pt>
                <c:pt idx="371">
                  <c:v>0.20856686787641157</c:v>
                </c:pt>
                <c:pt idx="372">
                  <c:v>0.20669409736276861</c:v>
                </c:pt>
                <c:pt idx="373">
                  <c:v>0.2098469710098248</c:v>
                </c:pt>
                <c:pt idx="374">
                  <c:v>0.2097968514332236</c:v>
                </c:pt>
                <c:pt idx="375">
                  <c:v>0.20805509639583022</c:v>
                </c:pt>
                <c:pt idx="376">
                  <c:v>0.20276626923797064</c:v>
                </c:pt>
                <c:pt idx="377">
                  <c:v>0.20258556845297798</c:v>
                </c:pt>
                <c:pt idx="378">
                  <c:v>0.20144220249091921</c:v>
                </c:pt>
                <c:pt idx="379">
                  <c:v>0.20076763689537658</c:v>
                </c:pt>
                <c:pt idx="380">
                  <c:v>0.20037103833311509</c:v>
                </c:pt>
                <c:pt idx="381">
                  <c:v>0.20275492302689574</c:v>
                </c:pt>
                <c:pt idx="382">
                  <c:v>0.20318331698993752</c:v>
                </c:pt>
                <c:pt idx="383">
                  <c:v>0.2049627665415982</c:v>
                </c:pt>
                <c:pt idx="384">
                  <c:v>0.20439243751844041</c:v>
                </c:pt>
                <c:pt idx="385">
                  <c:v>0.20513936829402399</c:v>
                </c:pt>
                <c:pt idx="386">
                  <c:v>0.20474217044689652</c:v>
                </c:pt>
                <c:pt idx="387">
                  <c:v>0.20396199422757189</c:v>
                </c:pt>
                <c:pt idx="388">
                  <c:v>0.20275364930747788</c:v>
                </c:pt>
                <c:pt idx="389">
                  <c:v>0.20361846275722342</c:v>
                </c:pt>
                <c:pt idx="390">
                  <c:v>0.20288974055120607</c:v>
                </c:pt>
                <c:pt idx="391">
                  <c:v>0.20076239481714434</c:v>
                </c:pt>
                <c:pt idx="392">
                  <c:v>0.19997724888511342</c:v>
                </c:pt>
                <c:pt idx="393">
                  <c:v>0.20289845610611687</c:v>
                </c:pt>
                <c:pt idx="394">
                  <c:v>0.20051491043965064</c:v>
                </c:pt>
                <c:pt idx="395">
                  <c:v>0.20146379095741204</c:v>
                </c:pt>
                <c:pt idx="396">
                  <c:v>0.2029261873955566</c:v>
                </c:pt>
                <c:pt idx="397">
                  <c:v>0.20361681452976532</c:v>
                </c:pt>
                <c:pt idx="398">
                  <c:v>0.20327771859097418</c:v>
                </c:pt>
                <c:pt idx="399">
                  <c:v>0.20392909292862946</c:v>
                </c:pt>
                <c:pt idx="400">
                  <c:v>0.2015374237748441</c:v>
                </c:pt>
                <c:pt idx="401">
                  <c:v>0.20009033674075266</c:v>
                </c:pt>
                <c:pt idx="402">
                  <c:v>0.19798041472045413</c:v>
                </c:pt>
                <c:pt idx="403">
                  <c:v>0.19803037676071703</c:v>
                </c:pt>
                <c:pt idx="404">
                  <c:v>0.19809082641746231</c:v>
                </c:pt>
                <c:pt idx="405">
                  <c:v>0.19795300227355225</c:v>
                </c:pt>
                <c:pt idx="406">
                  <c:v>0.19705431210488011</c:v>
                </c:pt>
                <c:pt idx="407">
                  <c:v>0.196951198366935</c:v>
                </c:pt>
                <c:pt idx="408">
                  <c:v>0.19693345590336822</c:v>
                </c:pt>
                <c:pt idx="409">
                  <c:v>0.19545442678941666</c:v>
                </c:pt>
                <c:pt idx="410">
                  <c:v>0.19449780722164847</c:v>
                </c:pt>
                <c:pt idx="411">
                  <c:v>0.19486278104714011</c:v>
                </c:pt>
                <c:pt idx="412">
                  <c:v>0.19430966784518899</c:v>
                </c:pt>
                <c:pt idx="413">
                  <c:v>0.19381896654099065</c:v>
                </c:pt>
                <c:pt idx="414">
                  <c:v>0.19473348326915121</c:v>
                </c:pt>
                <c:pt idx="415">
                  <c:v>0.19271491248921871</c:v>
                </c:pt>
                <c:pt idx="416">
                  <c:v>0.19390991704056679</c:v>
                </c:pt>
                <c:pt idx="417">
                  <c:v>0.19321287407043175</c:v>
                </c:pt>
                <c:pt idx="418">
                  <c:v>0.19280739726719351</c:v>
                </c:pt>
                <c:pt idx="419">
                  <c:v>0.19299671228973597</c:v>
                </c:pt>
                <c:pt idx="420">
                  <c:v>0.19269504901177251</c:v>
                </c:pt>
                <c:pt idx="421">
                  <c:v>0.19119865399221897</c:v>
                </c:pt>
                <c:pt idx="422">
                  <c:v>0.19043042595047463</c:v>
                </c:pt>
                <c:pt idx="423">
                  <c:v>0.19134213628383842</c:v>
                </c:pt>
                <c:pt idx="424">
                  <c:v>0.19171793706749704</c:v>
                </c:pt>
                <c:pt idx="425">
                  <c:v>0.19217394586415099</c:v>
                </c:pt>
                <c:pt idx="426">
                  <c:v>0.19487289567126789</c:v>
                </c:pt>
                <c:pt idx="427">
                  <c:v>0.19682583466000203</c:v>
                </c:pt>
                <c:pt idx="428">
                  <c:v>0.19719482909177116</c:v>
                </c:pt>
                <c:pt idx="429">
                  <c:v>0.19663022401642929</c:v>
                </c:pt>
                <c:pt idx="430">
                  <c:v>0.19486269489845862</c:v>
                </c:pt>
                <c:pt idx="431">
                  <c:v>0.19302305855653751</c:v>
                </c:pt>
                <c:pt idx="432">
                  <c:v>0.19237700480309414</c:v>
                </c:pt>
                <c:pt idx="433">
                  <c:v>0.19399608211766708</c:v>
                </c:pt>
                <c:pt idx="434">
                  <c:v>0.1913270747118376</c:v>
                </c:pt>
                <c:pt idx="435">
                  <c:v>0.19070599006840896</c:v>
                </c:pt>
                <c:pt idx="436">
                  <c:v>0.19060995406748529</c:v>
                </c:pt>
                <c:pt idx="437">
                  <c:v>0.18990840920258067</c:v>
                </c:pt>
                <c:pt idx="438">
                  <c:v>0.19070828490757619</c:v>
                </c:pt>
                <c:pt idx="439">
                  <c:v>0.19057928748570999</c:v>
                </c:pt>
                <c:pt idx="440">
                  <c:v>0.1889903303908789</c:v>
                </c:pt>
                <c:pt idx="441">
                  <c:v>0.18723240168867025</c:v>
                </c:pt>
                <c:pt idx="442">
                  <c:v>0.18629127354393613</c:v>
                </c:pt>
                <c:pt idx="443">
                  <c:v>0.18619303597012674</c:v>
                </c:pt>
                <c:pt idx="444">
                  <c:v>0.18609731117564082</c:v>
                </c:pt>
                <c:pt idx="445">
                  <c:v>0.18554735047173362</c:v>
                </c:pt>
                <c:pt idx="446">
                  <c:v>0.18012813674311956</c:v>
                </c:pt>
                <c:pt idx="447">
                  <c:v>0.18120509773090607</c:v>
                </c:pt>
                <c:pt idx="448">
                  <c:v>0.18057737419893719</c:v>
                </c:pt>
                <c:pt idx="449">
                  <c:v>0.18232320302190913</c:v>
                </c:pt>
                <c:pt idx="450">
                  <c:v>0.18158958979200884</c:v>
                </c:pt>
                <c:pt idx="451">
                  <c:v>0.17988744188096051</c:v>
                </c:pt>
                <c:pt idx="452">
                  <c:v>0.18012758998199366</c:v>
                </c:pt>
                <c:pt idx="453">
                  <c:v>0.17955010496718005</c:v>
                </c:pt>
                <c:pt idx="454">
                  <c:v>0.18321842588117543</c:v>
                </c:pt>
                <c:pt idx="455">
                  <c:v>0.1866297528162888</c:v>
                </c:pt>
                <c:pt idx="456">
                  <c:v>0.18607027857729663</c:v>
                </c:pt>
                <c:pt idx="457">
                  <c:v>0.18679036439394037</c:v>
                </c:pt>
                <c:pt idx="458">
                  <c:v>0.187093519502841</c:v>
                </c:pt>
                <c:pt idx="459">
                  <c:v>0.1864384549051806</c:v>
                </c:pt>
                <c:pt idx="460">
                  <c:v>0.18578285374496392</c:v>
                </c:pt>
                <c:pt idx="461">
                  <c:v>0.18699555822048794</c:v>
                </c:pt>
                <c:pt idx="462">
                  <c:v>0.18658859216248408</c:v>
                </c:pt>
                <c:pt idx="463">
                  <c:v>0.18925500878298748</c:v>
                </c:pt>
                <c:pt idx="464">
                  <c:v>0.19070660629117689</c:v>
                </c:pt>
                <c:pt idx="465">
                  <c:v>0.18875900285369612</c:v>
                </c:pt>
                <c:pt idx="466">
                  <c:v>0.1899497649296025</c:v>
                </c:pt>
                <c:pt idx="467">
                  <c:v>0.18872372697599715</c:v>
                </c:pt>
                <c:pt idx="468">
                  <c:v>0.18800347038815926</c:v>
                </c:pt>
                <c:pt idx="469">
                  <c:v>0.18570340489967066</c:v>
                </c:pt>
                <c:pt idx="470">
                  <c:v>0.18682194990099285</c:v>
                </c:pt>
                <c:pt idx="471">
                  <c:v>0.18658223090834655</c:v>
                </c:pt>
                <c:pt idx="472">
                  <c:v>0.18724138916215688</c:v>
                </c:pt>
                <c:pt idx="473">
                  <c:v>0.18787151382281878</c:v>
                </c:pt>
                <c:pt idx="474">
                  <c:v>0.18758986988235668</c:v>
                </c:pt>
                <c:pt idx="475">
                  <c:v>0.18572994264186837</c:v>
                </c:pt>
                <c:pt idx="476">
                  <c:v>0.18680142467643446</c:v>
                </c:pt>
                <c:pt idx="477">
                  <c:v>0.18757309415963039</c:v>
                </c:pt>
                <c:pt idx="478">
                  <c:v>0.188007848644374</c:v>
                </c:pt>
                <c:pt idx="479">
                  <c:v>0.18523964727120426</c:v>
                </c:pt>
                <c:pt idx="480">
                  <c:v>0.18578313687599229</c:v>
                </c:pt>
                <c:pt idx="481">
                  <c:v>0.18138045450548737</c:v>
                </c:pt>
                <c:pt idx="482">
                  <c:v>0.18031924956993592</c:v>
                </c:pt>
                <c:pt idx="483">
                  <c:v>0.18074346219738213</c:v>
                </c:pt>
                <c:pt idx="484">
                  <c:v>0.1815358148438693</c:v>
                </c:pt>
                <c:pt idx="485">
                  <c:v>0.1780769536924485</c:v>
                </c:pt>
                <c:pt idx="486">
                  <c:v>0.17869748307035915</c:v>
                </c:pt>
                <c:pt idx="487">
                  <c:v>0.17780436273894951</c:v>
                </c:pt>
                <c:pt idx="488">
                  <c:v>0.17881100976765052</c:v>
                </c:pt>
                <c:pt idx="489">
                  <c:v>0.17596287629957041</c:v>
                </c:pt>
                <c:pt idx="490">
                  <c:v>0.1778961190353644</c:v>
                </c:pt>
                <c:pt idx="491">
                  <c:v>0.17770574132322031</c:v>
                </c:pt>
                <c:pt idx="492">
                  <c:v>0.17823391990591919</c:v>
                </c:pt>
                <c:pt idx="493">
                  <c:v>0.18110605169583974</c:v>
                </c:pt>
                <c:pt idx="494">
                  <c:v>0.18256524933024681</c:v>
                </c:pt>
                <c:pt idx="495">
                  <c:v>0.17738795267028865</c:v>
                </c:pt>
                <c:pt idx="496">
                  <c:v>0.17819627447290798</c:v>
                </c:pt>
                <c:pt idx="497">
                  <c:v>0.17792911734083458</c:v>
                </c:pt>
                <c:pt idx="498">
                  <c:v>0.17477947482482553</c:v>
                </c:pt>
                <c:pt idx="499">
                  <c:v>0.17533212632690928</c:v>
                </c:pt>
                <c:pt idx="500">
                  <c:v>0.17593390654242563</c:v>
                </c:pt>
                <c:pt idx="501">
                  <c:v>0.17620710550877053</c:v>
                </c:pt>
                <c:pt idx="502">
                  <c:v>0.177000378033943</c:v>
                </c:pt>
                <c:pt idx="503">
                  <c:v>0.1770108926289248</c:v>
                </c:pt>
                <c:pt idx="504">
                  <c:v>0.17787383027599807</c:v>
                </c:pt>
                <c:pt idx="505">
                  <c:v>0.1783587769526202</c:v>
                </c:pt>
                <c:pt idx="506">
                  <c:v>0.17777415770289479</c:v>
                </c:pt>
                <c:pt idx="507">
                  <c:v>0.17494409419555748</c:v>
                </c:pt>
                <c:pt idx="508">
                  <c:v>0.17545761940297036</c:v>
                </c:pt>
                <c:pt idx="509">
                  <c:v>0.17419455029911646</c:v>
                </c:pt>
                <c:pt idx="510">
                  <c:v>0.17456052173630016</c:v>
                </c:pt>
                <c:pt idx="511">
                  <c:v>0.17497807541126548</c:v>
                </c:pt>
                <c:pt idx="512">
                  <c:v>0.17567418330775067</c:v>
                </c:pt>
                <c:pt idx="513">
                  <c:v>0.17727689963908763</c:v>
                </c:pt>
                <c:pt idx="514">
                  <c:v>0.17766243382117369</c:v>
                </c:pt>
                <c:pt idx="515">
                  <c:v>0.17678947911984844</c:v>
                </c:pt>
                <c:pt idx="516">
                  <c:v>0.17878845809752011</c:v>
                </c:pt>
                <c:pt idx="517">
                  <c:v>0.17759454712832143</c:v>
                </c:pt>
                <c:pt idx="518">
                  <c:v>0.17778316100469505</c:v>
                </c:pt>
                <c:pt idx="519">
                  <c:v>0.17848026999607225</c:v>
                </c:pt>
                <c:pt idx="520">
                  <c:v>0.17704451485042752</c:v>
                </c:pt>
                <c:pt idx="521">
                  <c:v>0.17795860843453676</c:v>
                </c:pt>
                <c:pt idx="522">
                  <c:v>0.17828846844515125</c:v>
                </c:pt>
                <c:pt idx="523">
                  <c:v>0.17940348172966128</c:v>
                </c:pt>
                <c:pt idx="524">
                  <c:v>0.17942326521409283</c:v>
                </c:pt>
                <c:pt idx="525">
                  <c:v>0.18010183152344458</c:v>
                </c:pt>
                <c:pt idx="526">
                  <c:v>0.18098919987172943</c:v>
                </c:pt>
                <c:pt idx="527">
                  <c:v>0.18223275177934214</c:v>
                </c:pt>
                <c:pt idx="528">
                  <c:v>0.18419356649560262</c:v>
                </c:pt>
                <c:pt idx="529">
                  <c:v>0.18536803307717753</c:v>
                </c:pt>
                <c:pt idx="530">
                  <c:v>0.18448198084120984</c:v>
                </c:pt>
                <c:pt idx="531">
                  <c:v>0.18410076568927072</c:v>
                </c:pt>
                <c:pt idx="532">
                  <c:v>0.18439618208896488</c:v>
                </c:pt>
                <c:pt idx="533">
                  <c:v>0.18344650723736325</c:v>
                </c:pt>
                <c:pt idx="534">
                  <c:v>0.185126968271735</c:v>
                </c:pt>
                <c:pt idx="535">
                  <c:v>0.18371534139624371</c:v>
                </c:pt>
                <c:pt idx="536">
                  <c:v>0.18406142719459351</c:v>
                </c:pt>
                <c:pt idx="537">
                  <c:v>0.18289403372189883</c:v>
                </c:pt>
                <c:pt idx="538">
                  <c:v>0.1820912130320109</c:v>
                </c:pt>
                <c:pt idx="539">
                  <c:v>0.18084899462132722</c:v>
                </c:pt>
                <c:pt idx="540">
                  <c:v>0.18160731095120489</c:v>
                </c:pt>
                <c:pt idx="541">
                  <c:v>0.18212168095789424</c:v>
                </c:pt>
                <c:pt idx="542">
                  <c:v>0.18241293083407339</c:v>
                </c:pt>
                <c:pt idx="543">
                  <c:v>0.18245220694667397</c:v>
                </c:pt>
                <c:pt idx="544">
                  <c:v>0.18202134657819449</c:v>
                </c:pt>
                <c:pt idx="545">
                  <c:v>0.18193653097264842</c:v>
                </c:pt>
                <c:pt idx="546">
                  <c:v>0.18114902215853876</c:v>
                </c:pt>
                <c:pt idx="547">
                  <c:v>0.18104283463109275</c:v>
                </c:pt>
                <c:pt idx="548">
                  <c:v>0.18009327963772601</c:v>
                </c:pt>
                <c:pt idx="549">
                  <c:v>0.1805516769278819</c:v>
                </c:pt>
                <c:pt idx="550">
                  <c:v>0.16707089624539917</c:v>
                </c:pt>
                <c:pt idx="551">
                  <c:v>0.167856179714061</c:v>
                </c:pt>
                <c:pt idx="552">
                  <c:v>0.1670858179253242</c:v>
                </c:pt>
                <c:pt idx="553">
                  <c:v>0.16726442867576635</c:v>
                </c:pt>
                <c:pt idx="554">
                  <c:v>0.1676158302526185</c:v>
                </c:pt>
                <c:pt idx="555">
                  <c:v>0.1676218817590065</c:v>
                </c:pt>
                <c:pt idx="556">
                  <c:v>0.16784187175714144</c:v>
                </c:pt>
                <c:pt idx="557">
                  <c:v>0.16849587814898959</c:v>
                </c:pt>
                <c:pt idx="558">
                  <c:v>0.16818016236176417</c:v>
                </c:pt>
                <c:pt idx="559">
                  <c:v>0.16569622462509737</c:v>
                </c:pt>
                <c:pt idx="560">
                  <c:v>0.16673719139447532</c:v>
                </c:pt>
                <c:pt idx="561">
                  <c:v>0.16505399682978686</c:v>
                </c:pt>
                <c:pt idx="562">
                  <c:v>0.17580840116629462</c:v>
                </c:pt>
                <c:pt idx="563">
                  <c:v>0.17388895806578225</c:v>
                </c:pt>
                <c:pt idx="564">
                  <c:v>0.1725559419264921</c:v>
                </c:pt>
                <c:pt idx="565">
                  <c:v>0.1722651798817777</c:v>
                </c:pt>
                <c:pt idx="566">
                  <c:v>0.17301767945915766</c:v>
                </c:pt>
                <c:pt idx="567">
                  <c:v>0.17433073077211458</c:v>
                </c:pt>
                <c:pt idx="568">
                  <c:v>0.17596453826928965</c:v>
                </c:pt>
                <c:pt idx="569">
                  <c:v>0.17466875316368036</c:v>
                </c:pt>
                <c:pt idx="570">
                  <c:v>0.17525009008490214</c:v>
                </c:pt>
                <c:pt idx="571">
                  <c:v>0.17766383022252161</c:v>
                </c:pt>
                <c:pt idx="572">
                  <c:v>0.17764887844402866</c:v>
                </c:pt>
                <c:pt idx="573">
                  <c:v>0.17709281247986436</c:v>
                </c:pt>
                <c:pt idx="574">
                  <c:v>0.17854314825682902</c:v>
                </c:pt>
                <c:pt idx="575">
                  <c:v>0.1799993360348324</c:v>
                </c:pt>
                <c:pt idx="576">
                  <c:v>0.18043882406461803</c:v>
                </c:pt>
                <c:pt idx="577">
                  <c:v>0.18197001118913142</c:v>
                </c:pt>
                <c:pt idx="578">
                  <c:v>0.181941973187638</c:v>
                </c:pt>
                <c:pt idx="579">
                  <c:v>0.18094831417646437</c:v>
                </c:pt>
                <c:pt idx="580">
                  <c:v>0.17951359073040465</c:v>
                </c:pt>
                <c:pt idx="581">
                  <c:v>0.17965420147386732</c:v>
                </c:pt>
                <c:pt idx="582">
                  <c:v>0.18039824698886606</c:v>
                </c:pt>
                <c:pt idx="583">
                  <c:v>0.17808261946341952</c:v>
                </c:pt>
                <c:pt idx="584">
                  <c:v>0.17733103838410608</c:v>
                </c:pt>
                <c:pt idx="585">
                  <c:v>0.17701270977006725</c:v>
                </c:pt>
                <c:pt idx="586">
                  <c:v>0.1759471909848703</c:v>
                </c:pt>
                <c:pt idx="587">
                  <c:v>0.17524882245140097</c:v>
                </c:pt>
                <c:pt idx="588">
                  <c:v>0.17590336996775124</c:v>
                </c:pt>
                <c:pt idx="589">
                  <c:v>0.17595647251395724</c:v>
                </c:pt>
                <c:pt idx="590">
                  <c:v>0.17747335610426274</c:v>
                </c:pt>
                <c:pt idx="591">
                  <c:v>0.17973083744450452</c:v>
                </c:pt>
                <c:pt idx="592">
                  <c:v>0.18125092677072421</c:v>
                </c:pt>
                <c:pt idx="593">
                  <c:v>0.18178546062512027</c:v>
                </c:pt>
                <c:pt idx="594">
                  <c:v>0.1816347375551616</c:v>
                </c:pt>
                <c:pt idx="595">
                  <c:v>0.17860559130470968</c:v>
                </c:pt>
                <c:pt idx="596">
                  <c:v>0.17936059119447109</c:v>
                </c:pt>
                <c:pt idx="597">
                  <c:v>0.18014590121269045</c:v>
                </c:pt>
                <c:pt idx="598">
                  <c:v>0.17910732899591908</c:v>
                </c:pt>
              </c:numCache>
            </c:numRef>
          </c:val>
          <c:smooth val="0"/>
          <c:extLst>
            <c:ext xmlns:c16="http://schemas.microsoft.com/office/drawing/2014/chart" uri="{C3380CC4-5D6E-409C-BE32-E72D297353CC}">
              <c16:uniqueId val="{00000000-9F5C-4520-B709-1F07D20E627F}"/>
            </c:ext>
          </c:extLst>
        </c:ser>
        <c:dLbls>
          <c:showLegendKey val="0"/>
          <c:showVal val="0"/>
          <c:showCatName val="0"/>
          <c:showSerName val="0"/>
          <c:showPercent val="0"/>
          <c:showBubbleSize val="0"/>
        </c:dLbls>
        <c:smooth val="0"/>
        <c:axId val="2127085728"/>
        <c:axId val="2127077808"/>
      </c:lineChart>
      <c:dateAx>
        <c:axId val="21270857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7077808"/>
        <c:crosses val="autoZero"/>
        <c:auto val="1"/>
        <c:lblOffset val="100"/>
        <c:baseTimeUnit val="days"/>
        <c:majorUnit val="12"/>
        <c:majorTimeUnit val="months"/>
      </c:dateAx>
      <c:valAx>
        <c:axId val="2127077808"/>
        <c:scaling>
          <c:orientation val="minMax"/>
          <c:min val="0.15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70857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2D939B"/>
              </a:solidFill>
              <a:round/>
            </a:ln>
            <a:effectLst/>
          </c:spPr>
          <c:marker>
            <c:symbol val="none"/>
          </c:marker>
          <c:cat>
            <c:numRef>
              <c:f>'[CMF_Deck_Charts.xlsx]EAFE vs. US Valuations'!$J$5:$J$231</c:f>
              <c:numCache>
                <c:formatCode>m/d/yyyy</c:formatCode>
                <c:ptCount val="227"/>
                <c:pt idx="0">
                  <c:v>45657</c:v>
                </c:pt>
                <c:pt idx="1">
                  <c:v>45625</c:v>
                </c:pt>
                <c:pt idx="2">
                  <c:v>45596</c:v>
                </c:pt>
                <c:pt idx="3">
                  <c:v>45565</c:v>
                </c:pt>
                <c:pt idx="4">
                  <c:v>45534</c:v>
                </c:pt>
                <c:pt idx="5">
                  <c:v>45504</c:v>
                </c:pt>
                <c:pt idx="6">
                  <c:v>45471</c:v>
                </c:pt>
                <c:pt idx="7">
                  <c:v>45443</c:v>
                </c:pt>
                <c:pt idx="8">
                  <c:v>45412</c:v>
                </c:pt>
                <c:pt idx="9">
                  <c:v>45380</c:v>
                </c:pt>
                <c:pt idx="10">
                  <c:v>45351</c:v>
                </c:pt>
                <c:pt idx="11">
                  <c:v>45322</c:v>
                </c:pt>
                <c:pt idx="12">
                  <c:v>45289</c:v>
                </c:pt>
                <c:pt idx="13">
                  <c:v>45260</c:v>
                </c:pt>
                <c:pt idx="14">
                  <c:v>45230</c:v>
                </c:pt>
                <c:pt idx="15">
                  <c:v>45198</c:v>
                </c:pt>
                <c:pt idx="16">
                  <c:v>45169</c:v>
                </c:pt>
                <c:pt idx="17">
                  <c:v>45138</c:v>
                </c:pt>
                <c:pt idx="18">
                  <c:v>45107</c:v>
                </c:pt>
                <c:pt idx="19">
                  <c:v>45077</c:v>
                </c:pt>
                <c:pt idx="20">
                  <c:v>45044</c:v>
                </c:pt>
                <c:pt idx="21">
                  <c:v>45016</c:v>
                </c:pt>
                <c:pt idx="22">
                  <c:v>44985</c:v>
                </c:pt>
                <c:pt idx="23">
                  <c:v>44957</c:v>
                </c:pt>
                <c:pt idx="24">
                  <c:v>44925</c:v>
                </c:pt>
                <c:pt idx="25">
                  <c:v>44895</c:v>
                </c:pt>
                <c:pt idx="26">
                  <c:v>44865</c:v>
                </c:pt>
                <c:pt idx="27">
                  <c:v>44834</c:v>
                </c:pt>
                <c:pt idx="28">
                  <c:v>44804</c:v>
                </c:pt>
                <c:pt idx="29">
                  <c:v>44771</c:v>
                </c:pt>
                <c:pt idx="30">
                  <c:v>44742</c:v>
                </c:pt>
                <c:pt idx="31">
                  <c:v>44712</c:v>
                </c:pt>
                <c:pt idx="32">
                  <c:v>44680</c:v>
                </c:pt>
                <c:pt idx="33">
                  <c:v>44651</c:v>
                </c:pt>
                <c:pt idx="34">
                  <c:v>44620</c:v>
                </c:pt>
                <c:pt idx="35">
                  <c:v>44592</c:v>
                </c:pt>
                <c:pt idx="36">
                  <c:v>44561</c:v>
                </c:pt>
                <c:pt idx="37">
                  <c:v>44530</c:v>
                </c:pt>
                <c:pt idx="38">
                  <c:v>44498</c:v>
                </c:pt>
                <c:pt idx="39">
                  <c:v>44469</c:v>
                </c:pt>
                <c:pt idx="40">
                  <c:v>44439</c:v>
                </c:pt>
                <c:pt idx="41">
                  <c:v>44407</c:v>
                </c:pt>
                <c:pt idx="42">
                  <c:v>44377</c:v>
                </c:pt>
                <c:pt idx="43">
                  <c:v>44347</c:v>
                </c:pt>
                <c:pt idx="44">
                  <c:v>44316</c:v>
                </c:pt>
                <c:pt idx="45">
                  <c:v>44286</c:v>
                </c:pt>
                <c:pt idx="46">
                  <c:v>44253</c:v>
                </c:pt>
                <c:pt idx="47">
                  <c:v>44225</c:v>
                </c:pt>
                <c:pt idx="48">
                  <c:v>44196</c:v>
                </c:pt>
                <c:pt idx="49">
                  <c:v>44165</c:v>
                </c:pt>
                <c:pt idx="50">
                  <c:v>44134</c:v>
                </c:pt>
                <c:pt idx="51">
                  <c:v>44104</c:v>
                </c:pt>
                <c:pt idx="52">
                  <c:v>44074</c:v>
                </c:pt>
                <c:pt idx="53">
                  <c:v>44043</c:v>
                </c:pt>
                <c:pt idx="54">
                  <c:v>44012</c:v>
                </c:pt>
                <c:pt idx="55">
                  <c:v>43980</c:v>
                </c:pt>
                <c:pt idx="56">
                  <c:v>43951</c:v>
                </c:pt>
                <c:pt idx="57">
                  <c:v>43921</c:v>
                </c:pt>
                <c:pt idx="58">
                  <c:v>43889</c:v>
                </c:pt>
                <c:pt idx="59">
                  <c:v>43861</c:v>
                </c:pt>
                <c:pt idx="60">
                  <c:v>43830</c:v>
                </c:pt>
                <c:pt idx="61">
                  <c:v>43798</c:v>
                </c:pt>
                <c:pt idx="62">
                  <c:v>43769</c:v>
                </c:pt>
                <c:pt idx="63">
                  <c:v>43738</c:v>
                </c:pt>
                <c:pt idx="64">
                  <c:v>43707</c:v>
                </c:pt>
                <c:pt idx="65">
                  <c:v>43677</c:v>
                </c:pt>
                <c:pt idx="66">
                  <c:v>43644</c:v>
                </c:pt>
                <c:pt idx="67">
                  <c:v>43616</c:v>
                </c:pt>
                <c:pt idx="68">
                  <c:v>43585</c:v>
                </c:pt>
                <c:pt idx="69">
                  <c:v>43553</c:v>
                </c:pt>
                <c:pt idx="70">
                  <c:v>43524</c:v>
                </c:pt>
                <c:pt idx="71">
                  <c:v>43496</c:v>
                </c:pt>
                <c:pt idx="72">
                  <c:v>43465</c:v>
                </c:pt>
                <c:pt idx="73">
                  <c:v>43434</c:v>
                </c:pt>
                <c:pt idx="74">
                  <c:v>43404</c:v>
                </c:pt>
                <c:pt idx="75">
                  <c:v>43371</c:v>
                </c:pt>
                <c:pt idx="76">
                  <c:v>43343</c:v>
                </c:pt>
                <c:pt idx="77">
                  <c:v>43312</c:v>
                </c:pt>
                <c:pt idx="78">
                  <c:v>43280</c:v>
                </c:pt>
                <c:pt idx="79">
                  <c:v>43251</c:v>
                </c:pt>
                <c:pt idx="80">
                  <c:v>43220</c:v>
                </c:pt>
                <c:pt idx="81">
                  <c:v>43189</c:v>
                </c:pt>
                <c:pt idx="82">
                  <c:v>43159</c:v>
                </c:pt>
                <c:pt idx="83">
                  <c:v>43131</c:v>
                </c:pt>
                <c:pt idx="84">
                  <c:v>43098</c:v>
                </c:pt>
                <c:pt idx="85">
                  <c:v>43069</c:v>
                </c:pt>
                <c:pt idx="86">
                  <c:v>43039</c:v>
                </c:pt>
                <c:pt idx="87">
                  <c:v>43007</c:v>
                </c:pt>
                <c:pt idx="88">
                  <c:v>42978</c:v>
                </c:pt>
                <c:pt idx="89">
                  <c:v>42947</c:v>
                </c:pt>
                <c:pt idx="90">
                  <c:v>42916</c:v>
                </c:pt>
                <c:pt idx="91">
                  <c:v>42886</c:v>
                </c:pt>
                <c:pt idx="92">
                  <c:v>42853</c:v>
                </c:pt>
                <c:pt idx="93">
                  <c:v>42825</c:v>
                </c:pt>
                <c:pt idx="94">
                  <c:v>42794</c:v>
                </c:pt>
                <c:pt idx="95">
                  <c:v>42766</c:v>
                </c:pt>
                <c:pt idx="96">
                  <c:v>42734</c:v>
                </c:pt>
                <c:pt idx="97">
                  <c:v>42704</c:v>
                </c:pt>
                <c:pt idx="98">
                  <c:v>42674</c:v>
                </c:pt>
                <c:pt idx="99">
                  <c:v>42643</c:v>
                </c:pt>
                <c:pt idx="100">
                  <c:v>42613</c:v>
                </c:pt>
                <c:pt idx="101">
                  <c:v>42580</c:v>
                </c:pt>
                <c:pt idx="102">
                  <c:v>42551</c:v>
                </c:pt>
                <c:pt idx="103">
                  <c:v>42521</c:v>
                </c:pt>
                <c:pt idx="104">
                  <c:v>42489</c:v>
                </c:pt>
                <c:pt idx="105">
                  <c:v>42460</c:v>
                </c:pt>
                <c:pt idx="106">
                  <c:v>42429</c:v>
                </c:pt>
                <c:pt idx="107">
                  <c:v>42398</c:v>
                </c:pt>
                <c:pt idx="108">
                  <c:v>42369</c:v>
                </c:pt>
                <c:pt idx="109">
                  <c:v>42338</c:v>
                </c:pt>
                <c:pt idx="110">
                  <c:v>42307</c:v>
                </c:pt>
                <c:pt idx="111">
                  <c:v>42277</c:v>
                </c:pt>
                <c:pt idx="112">
                  <c:v>42247</c:v>
                </c:pt>
                <c:pt idx="113">
                  <c:v>42216</c:v>
                </c:pt>
                <c:pt idx="114">
                  <c:v>42185</c:v>
                </c:pt>
                <c:pt idx="115">
                  <c:v>42153</c:v>
                </c:pt>
                <c:pt idx="116">
                  <c:v>42124</c:v>
                </c:pt>
                <c:pt idx="117">
                  <c:v>42094</c:v>
                </c:pt>
                <c:pt idx="118">
                  <c:v>42062</c:v>
                </c:pt>
                <c:pt idx="119">
                  <c:v>42034</c:v>
                </c:pt>
                <c:pt idx="120">
                  <c:v>42004</c:v>
                </c:pt>
                <c:pt idx="121">
                  <c:v>41971</c:v>
                </c:pt>
                <c:pt idx="122">
                  <c:v>41943</c:v>
                </c:pt>
                <c:pt idx="123">
                  <c:v>41912</c:v>
                </c:pt>
                <c:pt idx="124">
                  <c:v>41880</c:v>
                </c:pt>
                <c:pt idx="125">
                  <c:v>41851</c:v>
                </c:pt>
                <c:pt idx="126">
                  <c:v>41820</c:v>
                </c:pt>
                <c:pt idx="127">
                  <c:v>41789</c:v>
                </c:pt>
                <c:pt idx="128">
                  <c:v>41759</c:v>
                </c:pt>
                <c:pt idx="129">
                  <c:v>41729</c:v>
                </c:pt>
                <c:pt idx="130">
                  <c:v>41698</c:v>
                </c:pt>
                <c:pt idx="131">
                  <c:v>41670</c:v>
                </c:pt>
                <c:pt idx="132">
                  <c:v>41639</c:v>
                </c:pt>
                <c:pt idx="133">
                  <c:v>41607</c:v>
                </c:pt>
                <c:pt idx="134">
                  <c:v>41578</c:v>
                </c:pt>
                <c:pt idx="135">
                  <c:v>41547</c:v>
                </c:pt>
                <c:pt idx="136">
                  <c:v>41516</c:v>
                </c:pt>
                <c:pt idx="137">
                  <c:v>41486</c:v>
                </c:pt>
                <c:pt idx="138">
                  <c:v>41453</c:v>
                </c:pt>
                <c:pt idx="139">
                  <c:v>41425</c:v>
                </c:pt>
                <c:pt idx="140">
                  <c:v>41394</c:v>
                </c:pt>
                <c:pt idx="141">
                  <c:v>41362</c:v>
                </c:pt>
                <c:pt idx="142">
                  <c:v>41333</c:v>
                </c:pt>
                <c:pt idx="143">
                  <c:v>41305</c:v>
                </c:pt>
                <c:pt idx="144">
                  <c:v>41274</c:v>
                </c:pt>
                <c:pt idx="145">
                  <c:v>41243</c:v>
                </c:pt>
                <c:pt idx="146">
                  <c:v>41213</c:v>
                </c:pt>
                <c:pt idx="147">
                  <c:v>41180</c:v>
                </c:pt>
                <c:pt idx="148">
                  <c:v>41152</c:v>
                </c:pt>
                <c:pt idx="149">
                  <c:v>41121</c:v>
                </c:pt>
                <c:pt idx="150">
                  <c:v>41089</c:v>
                </c:pt>
                <c:pt idx="151">
                  <c:v>41060</c:v>
                </c:pt>
                <c:pt idx="152">
                  <c:v>41029</c:v>
                </c:pt>
                <c:pt idx="153">
                  <c:v>40998</c:v>
                </c:pt>
                <c:pt idx="154">
                  <c:v>40968</c:v>
                </c:pt>
                <c:pt idx="155">
                  <c:v>40939</c:v>
                </c:pt>
                <c:pt idx="156">
                  <c:v>40907</c:v>
                </c:pt>
                <c:pt idx="157">
                  <c:v>40877</c:v>
                </c:pt>
                <c:pt idx="158">
                  <c:v>40847</c:v>
                </c:pt>
                <c:pt idx="159">
                  <c:v>40816</c:v>
                </c:pt>
                <c:pt idx="160">
                  <c:v>40786</c:v>
                </c:pt>
                <c:pt idx="161">
                  <c:v>40753</c:v>
                </c:pt>
                <c:pt idx="162">
                  <c:v>40724</c:v>
                </c:pt>
                <c:pt idx="163">
                  <c:v>40694</c:v>
                </c:pt>
                <c:pt idx="164">
                  <c:v>40662</c:v>
                </c:pt>
                <c:pt idx="165">
                  <c:v>40633</c:v>
                </c:pt>
                <c:pt idx="166">
                  <c:v>40602</c:v>
                </c:pt>
                <c:pt idx="167">
                  <c:v>40574</c:v>
                </c:pt>
                <c:pt idx="168">
                  <c:v>40543</c:v>
                </c:pt>
                <c:pt idx="169">
                  <c:v>40512</c:v>
                </c:pt>
                <c:pt idx="170">
                  <c:v>40480</c:v>
                </c:pt>
                <c:pt idx="171">
                  <c:v>40451</c:v>
                </c:pt>
                <c:pt idx="172">
                  <c:v>40421</c:v>
                </c:pt>
                <c:pt idx="173">
                  <c:v>40389</c:v>
                </c:pt>
                <c:pt idx="174">
                  <c:v>40359</c:v>
                </c:pt>
                <c:pt idx="175">
                  <c:v>40329</c:v>
                </c:pt>
                <c:pt idx="176">
                  <c:v>40298</c:v>
                </c:pt>
                <c:pt idx="177">
                  <c:v>40268</c:v>
                </c:pt>
                <c:pt idx="178">
                  <c:v>40235</c:v>
                </c:pt>
                <c:pt idx="179">
                  <c:v>40207</c:v>
                </c:pt>
                <c:pt idx="180">
                  <c:v>40178</c:v>
                </c:pt>
                <c:pt idx="181">
                  <c:v>40147</c:v>
                </c:pt>
                <c:pt idx="182">
                  <c:v>40116</c:v>
                </c:pt>
                <c:pt idx="183">
                  <c:v>40086</c:v>
                </c:pt>
                <c:pt idx="184">
                  <c:v>40056</c:v>
                </c:pt>
                <c:pt idx="185">
                  <c:v>40025</c:v>
                </c:pt>
                <c:pt idx="186">
                  <c:v>39994</c:v>
                </c:pt>
                <c:pt idx="187">
                  <c:v>39962</c:v>
                </c:pt>
                <c:pt idx="188">
                  <c:v>39933</c:v>
                </c:pt>
                <c:pt idx="189">
                  <c:v>39903</c:v>
                </c:pt>
                <c:pt idx="190">
                  <c:v>39871</c:v>
                </c:pt>
                <c:pt idx="191">
                  <c:v>39843</c:v>
                </c:pt>
                <c:pt idx="192">
                  <c:v>39813</c:v>
                </c:pt>
                <c:pt idx="193">
                  <c:v>39780</c:v>
                </c:pt>
                <c:pt idx="194">
                  <c:v>39752</c:v>
                </c:pt>
                <c:pt idx="195">
                  <c:v>39721</c:v>
                </c:pt>
                <c:pt idx="196">
                  <c:v>39689</c:v>
                </c:pt>
                <c:pt idx="197">
                  <c:v>39660</c:v>
                </c:pt>
                <c:pt idx="198">
                  <c:v>39629</c:v>
                </c:pt>
                <c:pt idx="199">
                  <c:v>39598</c:v>
                </c:pt>
                <c:pt idx="200">
                  <c:v>39568</c:v>
                </c:pt>
                <c:pt idx="201">
                  <c:v>39538</c:v>
                </c:pt>
                <c:pt idx="202">
                  <c:v>39507</c:v>
                </c:pt>
                <c:pt idx="203">
                  <c:v>39478</c:v>
                </c:pt>
                <c:pt idx="204">
                  <c:v>39447</c:v>
                </c:pt>
                <c:pt idx="205">
                  <c:v>39416</c:v>
                </c:pt>
                <c:pt idx="206">
                  <c:v>39386</c:v>
                </c:pt>
                <c:pt idx="207">
                  <c:v>39353</c:v>
                </c:pt>
                <c:pt idx="208">
                  <c:v>39325</c:v>
                </c:pt>
                <c:pt idx="209">
                  <c:v>39294</c:v>
                </c:pt>
                <c:pt idx="210">
                  <c:v>39262</c:v>
                </c:pt>
                <c:pt idx="211">
                  <c:v>39233</c:v>
                </c:pt>
                <c:pt idx="212">
                  <c:v>39202</c:v>
                </c:pt>
                <c:pt idx="213">
                  <c:v>39171</c:v>
                </c:pt>
                <c:pt idx="214">
                  <c:v>39141</c:v>
                </c:pt>
                <c:pt idx="215">
                  <c:v>39113</c:v>
                </c:pt>
                <c:pt idx="216">
                  <c:v>39080</c:v>
                </c:pt>
                <c:pt idx="217">
                  <c:v>39051</c:v>
                </c:pt>
                <c:pt idx="218">
                  <c:v>39021</c:v>
                </c:pt>
                <c:pt idx="219">
                  <c:v>38989</c:v>
                </c:pt>
                <c:pt idx="220">
                  <c:v>38960</c:v>
                </c:pt>
                <c:pt idx="221">
                  <c:v>38929</c:v>
                </c:pt>
                <c:pt idx="222">
                  <c:v>38898</c:v>
                </c:pt>
                <c:pt idx="223">
                  <c:v>38868</c:v>
                </c:pt>
                <c:pt idx="224">
                  <c:v>38835</c:v>
                </c:pt>
                <c:pt idx="225">
                  <c:v>38807</c:v>
                </c:pt>
                <c:pt idx="226">
                  <c:v>38776</c:v>
                </c:pt>
              </c:numCache>
            </c:numRef>
          </c:cat>
          <c:val>
            <c:numRef>
              <c:f>'[CMF_Deck_Charts.xlsx]EAFE vs. US Valuations'!$O$5:$O$231</c:f>
              <c:numCache>
                <c:formatCode>0.00</c:formatCode>
                <c:ptCount val="227"/>
                <c:pt idx="0">
                  <c:v>0.5860470896692177</c:v>
                </c:pt>
                <c:pt idx="1">
                  <c:v>0.58364542121101837</c:v>
                </c:pt>
                <c:pt idx="2">
                  <c:v>0.61590940271143313</c:v>
                </c:pt>
                <c:pt idx="3">
                  <c:v>0.62518337307277483</c:v>
                </c:pt>
                <c:pt idx="4">
                  <c:v>0.63840574488018076</c:v>
                </c:pt>
                <c:pt idx="5">
                  <c:v>0.65931273185382799</c:v>
                </c:pt>
                <c:pt idx="6">
                  <c:v>0.65315249687642107</c:v>
                </c:pt>
                <c:pt idx="7">
                  <c:v>0.6875980874379447</c:v>
                </c:pt>
                <c:pt idx="8">
                  <c:v>0.71393704236810807</c:v>
                </c:pt>
                <c:pt idx="9">
                  <c:v>0.69341112758687384</c:v>
                </c:pt>
                <c:pt idx="10">
                  <c:v>0.69125420584630393</c:v>
                </c:pt>
                <c:pt idx="11">
                  <c:v>0.62571493736622341</c:v>
                </c:pt>
                <c:pt idx="12">
                  <c:v>0.64735846244857587</c:v>
                </c:pt>
                <c:pt idx="13">
                  <c:v>0.65379830366561487</c:v>
                </c:pt>
                <c:pt idx="14">
                  <c:v>0.66229038917978267</c:v>
                </c:pt>
                <c:pt idx="15">
                  <c:v>0.67587468580231891</c:v>
                </c:pt>
                <c:pt idx="16">
                  <c:v>0.65995215913382854</c:v>
                </c:pt>
                <c:pt idx="17">
                  <c:v>0.65406321601622652</c:v>
                </c:pt>
                <c:pt idx="18">
                  <c:v>0.66570347336306035</c:v>
                </c:pt>
                <c:pt idx="19">
                  <c:v>0.68274937675369507</c:v>
                </c:pt>
                <c:pt idx="20">
                  <c:v>0.7098008627188207</c:v>
                </c:pt>
                <c:pt idx="21">
                  <c:v>0.70799187951064479</c:v>
                </c:pt>
                <c:pt idx="22">
                  <c:v>0.73346492273742914</c:v>
                </c:pt>
                <c:pt idx="23">
                  <c:v>0.73316034960921084</c:v>
                </c:pt>
                <c:pt idx="24">
                  <c:v>0.73463317723854116</c:v>
                </c:pt>
                <c:pt idx="25">
                  <c:v>0.70304601011070578</c:v>
                </c:pt>
                <c:pt idx="26">
                  <c:v>0.69310511226546312</c:v>
                </c:pt>
                <c:pt idx="27">
                  <c:v>0.71288569164479232</c:v>
                </c:pt>
                <c:pt idx="28">
                  <c:v>0.70361562837147029</c:v>
                </c:pt>
                <c:pt idx="29">
                  <c:v>0.70707614942528729</c:v>
                </c:pt>
                <c:pt idx="30">
                  <c:v>0.73864073699908606</c:v>
                </c:pt>
                <c:pt idx="31">
                  <c:v>0.74060746120831955</c:v>
                </c:pt>
                <c:pt idx="32">
                  <c:v>0.74411201308502517</c:v>
                </c:pt>
                <c:pt idx="33">
                  <c:v>0.71343757964648202</c:v>
                </c:pt>
                <c:pt idx="34">
                  <c:v>0.72928774434517285</c:v>
                </c:pt>
                <c:pt idx="35">
                  <c:v>0.67968880520524322</c:v>
                </c:pt>
                <c:pt idx="36">
                  <c:v>0.68788949925052933</c:v>
                </c:pt>
                <c:pt idx="37">
                  <c:v>0.68305092323512306</c:v>
                </c:pt>
                <c:pt idx="38">
                  <c:v>0.70700651027845596</c:v>
                </c:pt>
                <c:pt idx="39">
                  <c:v>0.72940323975596644</c:v>
                </c:pt>
                <c:pt idx="40">
                  <c:v>0.7166411214785734</c:v>
                </c:pt>
                <c:pt idx="41">
                  <c:v>0.74344404404222686</c:v>
                </c:pt>
                <c:pt idx="42">
                  <c:v>0.74566928434368562</c:v>
                </c:pt>
                <c:pt idx="43">
                  <c:v>0.77373071914274261</c:v>
                </c:pt>
                <c:pt idx="44">
                  <c:v>0.77517216865863947</c:v>
                </c:pt>
                <c:pt idx="45">
                  <c:v>0.78830892543453113</c:v>
                </c:pt>
                <c:pt idx="46">
                  <c:v>0.78826006293312001</c:v>
                </c:pt>
                <c:pt idx="47">
                  <c:v>0.86766672043299831</c:v>
                </c:pt>
                <c:pt idx="48">
                  <c:v>0.86699426066553797</c:v>
                </c:pt>
                <c:pt idx="49">
                  <c:v>0.88976296564275403</c:v>
                </c:pt>
                <c:pt idx="50">
                  <c:v>0.8714739586052882</c:v>
                </c:pt>
                <c:pt idx="51">
                  <c:v>0.87010360231917117</c:v>
                </c:pt>
                <c:pt idx="52">
                  <c:v>0.84196769531520177</c:v>
                </c:pt>
                <c:pt idx="53">
                  <c:v>0.83906100808110606</c:v>
                </c:pt>
                <c:pt idx="54">
                  <c:v>0.84202997574609717</c:v>
                </c:pt>
                <c:pt idx="55">
                  <c:v>0.81308971337399072</c:v>
                </c:pt>
                <c:pt idx="56">
                  <c:v>0.78855641189850489</c:v>
                </c:pt>
                <c:pt idx="57">
                  <c:v>0.82068993681704949</c:v>
                </c:pt>
                <c:pt idx="58">
                  <c:v>0.81364603798297319</c:v>
                </c:pt>
                <c:pt idx="59">
                  <c:v>0.76859887956808215</c:v>
                </c:pt>
                <c:pt idx="60">
                  <c:v>0.79860939155928423</c:v>
                </c:pt>
                <c:pt idx="61">
                  <c:v>0.80560046925607609</c:v>
                </c:pt>
                <c:pt idx="62">
                  <c:v>0.82359778666966632</c:v>
                </c:pt>
                <c:pt idx="63">
                  <c:v>0.81547229748668593</c:v>
                </c:pt>
                <c:pt idx="64">
                  <c:v>0.80160911946340285</c:v>
                </c:pt>
                <c:pt idx="65">
                  <c:v>0.80231206869013982</c:v>
                </c:pt>
                <c:pt idx="66">
                  <c:v>0.80669923237962304</c:v>
                </c:pt>
                <c:pt idx="67">
                  <c:v>0.82527956828061766</c:v>
                </c:pt>
                <c:pt idx="68">
                  <c:v>0.80357856013859752</c:v>
                </c:pt>
                <c:pt idx="69">
                  <c:v>0.80833040833040826</c:v>
                </c:pt>
                <c:pt idx="70">
                  <c:v>0.81216593040055662</c:v>
                </c:pt>
                <c:pt idx="71">
                  <c:v>0.80875557496896411</c:v>
                </c:pt>
                <c:pt idx="72">
                  <c:v>0.83140376727838705</c:v>
                </c:pt>
                <c:pt idx="73">
                  <c:v>0.7961500177539248</c:v>
                </c:pt>
                <c:pt idx="74">
                  <c:v>0.81462078818907013</c:v>
                </c:pt>
                <c:pt idx="75">
                  <c:v>0.81071310116086237</c:v>
                </c:pt>
                <c:pt idx="76">
                  <c:v>0.80733066582546087</c:v>
                </c:pt>
                <c:pt idx="77">
                  <c:v>0.84294609723882008</c:v>
                </c:pt>
                <c:pt idx="78">
                  <c:v>0.84623376010105489</c:v>
                </c:pt>
                <c:pt idx="79">
                  <c:v>0.8561016709481275</c:v>
                </c:pt>
                <c:pt idx="80">
                  <c:v>0.87467737482143071</c:v>
                </c:pt>
                <c:pt idx="81">
                  <c:v>0.84061905244882507</c:v>
                </c:pt>
                <c:pt idx="82">
                  <c:v>0.83771919664574113</c:v>
                </c:pt>
                <c:pt idx="83">
                  <c:v>0.77938160270315737</c:v>
                </c:pt>
                <c:pt idx="84">
                  <c:v>0.80444146082116064</c:v>
                </c:pt>
                <c:pt idx="85">
                  <c:v>0.79594342693138453</c:v>
                </c:pt>
                <c:pt idx="86">
                  <c:v>0.81731750277914561</c:v>
                </c:pt>
                <c:pt idx="87">
                  <c:v>0.81360725665002631</c:v>
                </c:pt>
                <c:pt idx="88">
                  <c:v>0.80954503959408108</c:v>
                </c:pt>
                <c:pt idx="89">
                  <c:v>0.82471868365180467</c:v>
                </c:pt>
                <c:pt idx="90">
                  <c:v>0.83075420148897239</c:v>
                </c:pt>
                <c:pt idx="91">
                  <c:v>0.83690424843648914</c:v>
                </c:pt>
                <c:pt idx="92">
                  <c:v>0.84003610305781962</c:v>
                </c:pt>
                <c:pt idx="93">
                  <c:v>0.83749655666354472</c:v>
                </c:pt>
                <c:pt idx="94">
                  <c:v>0.82045970208148356</c:v>
                </c:pt>
                <c:pt idx="95">
                  <c:v>0.86214043930153139</c:v>
                </c:pt>
                <c:pt idx="96">
                  <c:v>0.86600729162906553</c:v>
                </c:pt>
                <c:pt idx="97">
                  <c:v>0.8390141391273358</c:v>
                </c:pt>
                <c:pt idx="98">
                  <c:v>0.86878174241437678</c:v>
                </c:pt>
                <c:pt idx="99">
                  <c:v>0.85416026042053261</c:v>
                </c:pt>
                <c:pt idx="100">
                  <c:v>0.85324310100102596</c:v>
                </c:pt>
                <c:pt idx="101">
                  <c:v>0.86552678247120918</c:v>
                </c:pt>
                <c:pt idx="102">
                  <c:v>0.84451187320429255</c:v>
                </c:pt>
                <c:pt idx="103">
                  <c:v>0.87555783362768758</c:v>
                </c:pt>
                <c:pt idx="104">
                  <c:v>0.87543898342466453</c:v>
                </c:pt>
                <c:pt idx="105">
                  <c:v>0.85883973145119652</c:v>
                </c:pt>
                <c:pt idx="106">
                  <c:v>0.87703650777029729</c:v>
                </c:pt>
                <c:pt idx="107">
                  <c:v>0.89443944275966658</c:v>
                </c:pt>
                <c:pt idx="108">
                  <c:v>0.92082707025736943</c:v>
                </c:pt>
                <c:pt idx="109">
                  <c:v>0.91824153612935833</c:v>
                </c:pt>
                <c:pt idx="110">
                  <c:v>0.90158662692176472</c:v>
                </c:pt>
                <c:pt idx="111">
                  <c:v>0.90406808386117421</c:v>
                </c:pt>
                <c:pt idx="112">
                  <c:v>0.91398238486403138</c:v>
                </c:pt>
                <c:pt idx="113">
                  <c:v>0.93862278798183407</c:v>
                </c:pt>
                <c:pt idx="114">
                  <c:v>0.9328366729462807</c:v>
                </c:pt>
                <c:pt idx="115">
                  <c:v>0.95148759402716965</c:v>
                </c:pt>
                <c:pt idx="116">
                  <c:v>0.9588080186606267</c:v>
                </c:pt>
                <c:pt idx="117">
                  <c:v>0.9420693448850842</c:v>
                </c:pt>
                <c:pt idx="118">
                  <c:v>0.91930783653737536</c:v>
                </c:pt>
                <c:pt idx="119">
                  <c:v>0.92186587559272148</c:v>
                </c:pt>
                <c:pt idx="120">
                  <c:v>0.88920982525590198</c:v>
                </c:pt>
                <c:pt idx="121">
                  <c:v>0.90572857611529667</c:v>
                </c:pt>
                <c:pt idx="122">
                  <c:v>0.89421763276024202</c:v>
                </c:pt>
                <c:pt idx="123">
                  <c:v>0.91446071486703995</c:v>
                </c:pt>
                <c:pt idx="124">
                  <c:v>0.91099666587282691</c:v>
                </c:pt>
                <c:pt idx="125">
                  <c:v>0.94244202637815311</c:v>
                </c:pt>
                <c:pt idx="126">
                  <c:v>0.92906909643128333</c:v>
                </c:pt>
                <c:pt idx="127">
                  <c:v>0.93587113299512581</c:v>
                </c:pt>
                <c:pt idx="128">
                  <c:v>0.92703729892168985</c:v>
                </c:pt>
                <c:pt idx="129">
                  <c:v>0.91325465791371008</c:v>
                </c:pt>
                <c:pt idx="130">
                  <c:v>0.91967634084639538</c:v>
                </c:pt>
                <c:pt idx="131">
                  <c:v>0.93034200490660435</c:v>
                </c:pt>
                <c:pt idx="132">
                  <c:v>0.93915511094683368</c:v>
                </c:pt>
                <c:pt idx="133">
                  <c:v>0.9452068948750364</c:v>
                </c:pt>
                <c:pt idx="134">
                  <c:v>0.95189139069528494</c:v>
                </c:pt>
                <c:pt idx="135">
                  <c:v>0.9609743596483159</c:v>
                </c:pt>
                <c:pt idx="136">
                  <c:v>0.9261228156684207</c:v>
                </c:pt>
                <c:pt idx="137">
                  <c:v>0.90737000852403127</c:v>
                </c:pt>
                <c:pt idx="138">
                  <c:v>0.90992050588422491</c:v>
                </c:pt>
                <c:pt idx="139">
                  <c:v>0.92771994284547876</c:v>
                </c:pt>
                <c:pt idx="140">
                  <c:v>0.97280935196667173</c:v>
                </c:pt>
                <c:pt idx="141">
                  <c:v>0.94534326313987338</c:v>
                </c:pt>
                <c:pt idx="142">
                  <c:v>0.95494114265075503</c:v>
                </c:pt>
                <c:pt idx="143">
                  <c:v>0.9953717925088571</c:v>
                </c:pt>
                <c:pt idx="144">
                  <c:v>0.99187645319631434</c:v>
                </c:pt>
                <c:pt idx="145">
                  <c:v>0.97644734185248228</c:v>
                </c:pt>
                <c:pt idx="146">
                  <c:v>0.94508331037283022</c:v>
                </c:pt>
                <c:pt idx="147">
                  <c:v>0.9003668536901166</c:v>
                </c:pt>
                <c:pt idx="148">
                  <c:v>0.90014394862141511</c:v>
                </c:pt>
                <c:pt idx="149">
                  <c:v>0.88833655180737436</c:v>
                </c:pt>
                <c:pt idx="150">
                  <c:v>0.88043520227330629</c:v>
                </c:pt>
                <c:pt idx="151">
                  <c:v>0.85742894056847541</c:v>
                </c:pt>
                <c:pt idx="152">
                  <c:v>0.88171789767978981</c:v>
                </c:pt>
                <c:pt idx="153">
                  <c:v>0.88555236568360607</c:v>
                </c:pt>
                <c:pt idx="154">
                  <c:v>0.91205078876490964</c:v>
                </c:pt>
                <c:pt idx="155">
                  <c:v>0.91251085948735922</c:v>
                </c:pt>
                <c:pt idx="156">
                  <c:v>0.8954416021462358</c:v>
                </c:pt>
                <c:pt idx="157">
                  <c:v>0.89657643186721458</c:v>
                </c:pt>
                <c:pt idx="158">
                  <c:v>0.89795406049956072</c:v>
                </c:pt>
                <c:pt idx="159">
                  <c:v>0.91330643388978261</c:v>
                </c:pt>
                <c:pt idx="160">
                  <c:v>0.90096450396354677</c:v>
                </c:pt>
                <c:pt idx="161">
                  <c:v>0.92969864202889563</c:v>
                </c:pt>
                <c:pt idx="162">
                  <c:v>0.92400720928119229</c:v>
                </c:pt>
                <c:pt idx="163">
                  <c:v>0.91611285173140045</c:v>
                </c:pt>
                <c:pt idx="164">
                  <c:v>0.91320691120653019</c:v>
                </c:pt>
                <c:pt idx="165">
                  <c:v>0.8850361044251065</c:v>
                </c:pt>
                <c:pt idx="166">
                  <c:v>0.9001209455744914</c:v>
                </c:pt>
                <c:pt idx="167">
                  <c:v>0.91127177571101958</c:v>
                </c:pt>
                <c:pt idx="168">
                  <c:v>0.90169762091608474</c:v>
                </c:pt>
                <c:pt idx="169">
                  <c:v>0.89970631843065696</c:v>
                </c:pt>
                <c:pt idx="170">
                  <c:v>0.92620330753842539</c:v>
                </c:pt>
                <c:pt idx="171">
                  <c:v>0.94641223943280683</c:v>
                </c:pt>
                <c:pt idx="172">
                  <c:v>0.96818203501407241</c:v>
                </c:pt>
                <c:pt idx="173">
                  <c:v>0.9609328253641245</c:v>
                </c:pt>
                <c:pt idx="174">
                  <c:v>0.97736379164471676</c:v>
                </c:pt>
                <c:pt idx="175">
                  <c:v>0.94788290920682139</c:v>
                </c:pt>
                <c:pt idx="176">
                  <c:v>0.96120791065225519</c:v>
                </c:pt>
                <c:pt idx="177">
                  <c:v>0.9769948651071807</c:v>
                </c:pt>
                <c:pt idx="178">
                  <c:v>0.97207975980117511</c:v>
                </c:pt>
                <c:pt idx="179">
                  <c:v>1.11488391520763</c:v>
                </c:pt>
                <c:pt idx="180">
                  <c:v>1.1269403815184369</c:v>
                </c:pt>
                <c:pt idx="181">
                  <c:v>1.1172559251511458</c:v>
                </c:pt>
                <c:pt idx="182">
                  <c:v>1.1594259605949879</c:v>
                </c:pt>
                <c:pt idx="183">
                  <c:v>1.155242132630816</c:v>
                </c:pt>
                <c:pt idx="184">
                  <c:v>1.1540122944010631</c:v>
                </c:pt>
                <c:pt idx="185">
                  <c:v>1.1654317179257796</c:v>
                </c:pt>
                <c:pt idx="186">
                  <c:v>1.1432058530966966</c:v>
                </c:pt>
                <c:pt idx="187">
                  <c:v>1.080210126694036</c:v>
                </c:pt>
                <c:pt idx="188">
                  <c:v>1.0601987695220065</c:v>
                </c:pt>
                <c:pt idx="189">
                  <c:v>1.0113441911629895</c:v>
                </c:pt>
                <c:pt idx="190">
                  <c:v>1.0103427156745193</c:v>
                </c:pt>
                <c:pt idx="191">
                  <c:v>0.84703754480434745</c:v>
                </c:pt>
                <c:pt idx="192">
                  <c:v>0.84645951403817354</c:v>
                </c:pt>
                <c:pt idx="193">
                  <c:v>0.83846186315478455</c:v>
                </c:pt>
                <c:pt idx="194">
                  <c:v>0.77435648765506937</c:v>
                </c:pt>
                <c:pt idx="195">
                  <c:v>0.76097387595521593</c:v>
                </c:pt>
                <c:pt idx="196">
                  <c:v>0.78476721458553622</c:v>
                </c:pt>
                <c:pt idx="197">
                  <c:v>0.82426670112417633</c:v>
                </c:pt>
                <c:pt idx="198">
                  <c:v>0.86404086780314304</c:v>
                </c:pt>
                <c:pt idx="199">
                  <c:v>0.86812476076081357</c:v>
                </c:pt>
                <c:pt idx="200">
                  <c:v>0.86554095889304661</c:v>
                </c:pt>
                <c:pt idx="201">
                  <c:v>0.85791847278777522</c:v>
                </c:pt>
                <c:pt idx="202">
                  <c:v>0.89651763878922774</c:v>
                </c:pt>
                <c:pt idx="203">
                  <c:v>0.83015483383685806</c:v>
                </c:pt>
                <c:pt idx="204">
                  <c:v>0.88249250901975163</c:v>
                </c:pt>
                <c:pt idx="205">
                  <c:v>0.89210760047949422</c:v>
                </c:pt>
                <c:pt idx="206">
                  <c:v>0.92874073081117969</c:v>
                </c:pt>
                <c:pt idx="207">
                  <c:v>0.92531419219906108</c:v>
                </c:pt>
                <c:pt idx="208">
                  <c:v>0.93585190880480607</c:v>
                </c:pt>
                <c:pt idx="209">
                  <c:v>0.97629300365791538</c:v>
                </c:pt>
                <c:pt idx="210">
                  <c:v>0.96718320388226509</c:v>
                </c:pt>
                <c:pt idx="211">
                  <c:v>0.9538255715285564</c:v>
                </c:pt>
                <c:pt idx="212">
                  <c:v>0.96368928575977986</c:v>
                </c:pt>
                <c:pt idx="213">
                  <c:v>0.97655945901368946</c:v>
                </c:pt>
                <c:pt idx="214">
                  <c:v>1.1166023217601559</c:v>
                </c:pt>
                <c:pt idx="215">
                  <c:v>1.0134498623409931</c:v>
                </c:pt>
                <c:pt idx="216">
                  <c:v>1.0136192996492093</c:v>
                </c:pt>
                <c:pt idx="217">
                  <c:v>0.99337913337028894</c:v>
                </c:pt>
                <c:pt idx="218">
                  <c:v>0.98942047278055101</c:v>
                </c:pt>
                <c:pt idx="219">
                  <c:v>0.97309405343367095</c:v>
                </c:pt>
                <c:pt idx="220">
                  <c:v>0.98681197972499046</c:v>
                </c:pt>
                <c:pt idx="221">
                  <c:v>0.99301192243301684</c:v>
                </c:pt>
                <c:pt idx="222">
                  <c:v>0.9739290838286534</c:v>
                </c:pt>
                <c:pt idx="223">
                  <c:v>0.96468414115472934</c:v>
                </c:pt>
                <c:pt idx="224">
                  <c:v>1.0130743467761569</c:v>
                </c:pt>
                <c:pt idx="225">
                  <c:v>1.0239163129574547</c:v>
                </c:pt>
                <c:pt idx="226">
                  <c:v>1.1276607272259358</c:v>
                </c:pt>
              </c:numCache>
            </c:numRef>
          </c:val>
          <c:smooth val="0"/>
          <c:extLst>
            <c:ext xmlns:c16="http://schemas.microsoft.com/office/drawing/2014/chart" uri="{C3380CC4-5D6E-409C-BE32-E72D297353CC}">
              <c16:uniqueId val="{00000000-BE5E-4780-A393-9A768177468B}"/>
            </c:ext>
          </c:extLst>
        </c:ser>
        <c:ser>
          <c:idx val="1"/>
          <c:order val="1"/>
          <c:tx>
            <c:strRef>
              <c:f>'[CMF_Deck_Charts.xlsx]EAFE vs. US Valuations'!$P$4</c:f>
              <c:strCache>
                <c:ptCount val="1"/>
                <c:pt idx="0">
                  <c:v>average</c:v>
                </c:pt>
              </c:strCache>
            </c:strRef>
          </c:tx>
          <c:spPr>
            <a:ln w="28575" cap="rnd">
              <a:solidFill>
                <a:srgbClr val="828C93"/>
              </a:solidFill>
              <a:prstDash val="sysDash"/>
              <a:round/>
            </a:ln>
            <a:effectLst/>
          </c:spPr>
          <c:marker>
            <c:symbol val="none"/>
          </c:marker>
          <c:val>
            <c:numRef>
              <c:f>'[CMF_Deck_Charts.xlsx]EAFE vs. US Valuations'!$P$5:$P$231</c:f>
              <c:numCache>
                <c:formatCode>0.00</c:formatCode>
                <c:ptCount val="227"/>
                <c:pt idx="0">
                  <c:v>0.86333452477947048</c:v>
                </c:pt>
                <c:pt idx="1">
                  <c:v>0.86333452477947048</c:v>
                </c:pt>
                <c:pt idx="2">
                  <c:v>0.86333452477947048</c:v>
                </c:pt>
                <c:pt idx="3">
                  <c:v>0.86333452477947048</c:v>
                </c:pt>
                <c:pt idx="4">
                  <c:v>0.86333452477947048</c:v>
                </c:pt>
                <c:pt idx="5">
                  <c:v>0.86333452477947048</c:v>
                </c:pt>
                <c:pt idx="6">
                  <c:v>0.86333452477947048</c:v>
                </c:pt>
                <c:pt idx="7">
                  <c:v>0.86333452477947048</c:v>
                </c:pt>
                <c:pt idx="8">
                  <c:v>0.86333452477947048</c:v>
                </c:pt>
                <c:pt idx="9">
                  <c:v>0.86333452477947048</c:v>
                </c:pt>
                <c:pt idx="10">
                  <c:v>0.86333452477947048</c:v>
                </c:pt>
                <c:pt idx="11">
                  <c:v>0.86333452477947048</c:v>
                </c:pt>
                <c:pt idx="12">
                  <c:v>0.86333452477947048</c:v>
                </c:pt>
                <c:pt idx="13">
                  <c:v>0.86333452477947048</c:v>
                </c:pt>
                <c:pt idx="14">
                  <c:v>0.86333452477947048</c:v>
                </c:pt>
                <c:pt idx="15">
                  <c:v>0.86333452477947048</c:v>
                </c:pt>
                <c:pt idx="16">
                  <c:v>0.86333452477947048</c:v>
                </c:pt>
                <c:pt idx="17">
                  <c:v>0.86333452477947048</c:v>
                </c:pt>
                <c:pt idx="18">
                  <c:v>0.86333452477947048</c:v>
                </c:pt>
                <c:pt idx="19">
                  <c:v>0.86333452477947048</c:v>
                </c:pt>
                <c:pt idx="20">
                  <c:v>0.86333452477947048</c:v>
                </c:pt>
                <c:pt idx="21">
                  <c:v>0.86333452477947048</c:v>
                </c:pt>
                <c:pt idx="22">
                  <c:v>0.86333452477947048</c:v>
                </c:pt>
                <c:pt idx="23">
                  <c:v>0.86333452477947048</c:v>
                </c:pt>
                <c:pt idx="24">
                  <c:v>0.86333452477947048</c:v>
                </c:pt>
                <c:pt idx="25">
                  <c:v>0.86333452477947048</c:v>
                </c:pt>
                <c:pt idx="26">
                  <c:v>0.86333452477947048</c:v>
                </c:pt>
                <c:pt idx="27">
                  <c:v>0.86333452477947048</c:v>
                </c:pt>
                <c:pt idx="28">
                  <c:v>0.86333452477947048</c:v>
                </c:pt>
                <c:pt idx="29">
                  <c:v>0.86333452477947048</c:v>
                </c:pt>
                <c:pt idx="30">
                  <c:v>0.86333452477947048</c:v>
                </c:pt>
                <c:pt idx="31">
                  <c:v>0.86333452477947048</c:v>
                </c:pt>
                <c:pt idx="32">
                  <c:v>0.86333452477947048</c:v>
                </c:pt>
                <c:pt idx="33">
                  <c:v>0.86333452477947048</c:v>
                </c:pt>
                <c:pt idx="34">
                  <c:v>0.86333452477947048</c:v>
                </c:pt>
                <c:pt idx="35">
                  <c:v>0.86333452477947048</c:v>
                </c:pt>
                <c:pt idx="36">
                  <c:v>0.86333452477947048</c:v>
                </c:pt>
                <c:pt idx="37">
                  <c:v>0.86333452477947048</c:v>
                </c:pt>
                <c:pt idx="38">
                  <c:v>0.86333452477947048</c:v>
                </c:pt>
                <c:pt idx="39">
                  <c:v>0.86333452477947048</c:v>
                </c:pt>
                <c:pt idx="40">
                  <c:v>0.86333452477947048</c:v>
                </c:pt>
                <c:pt idx="41">
                  <c:v>0.86333452477947048</c:v>
                </c:pt>
                <c:pt idx="42">
                  <c:v>0.86333452477947048</c:v>
                </c:pt>
                <c:pt idx="43">
                  <c:v>0.86333452477947048</c:v>
                </c:pt>
                <c:pt idx="44">
                  <c:v>0.86333452477947048</c:v>
                </c:pt>
                <c:pt idx="45">
                  <c:v>0.86333452477947048</c:v>
                </c:pt>
                <c:pt idx="46">
                  <c:v>0.86333452477947048</c:v>
                </c:pt>
                <c:pt idx="47">
                  <c:v>0.86333452477947048</c:v>
                </c:pt>
                <c:pt idx="48">
                  <c:v>0.86333452477947048</c:v>
                </c:pt>
                <c:pt idx="49">
                  <c:v>0.86333452477947048</c:v>
                </c:pt>
                <c:pt idx="50">
                  <c:v>0.86333452477947048</c:v>
                </c:pt>
                <c:pt idx="51">
                  <c:v>0.86333452477947048</c:v>
                </c:pt>
                <c:pt idx="52">
                  <c:v>0.86333452477947048</c:v>
                </c:pt>
                <c:pt idx="53">
                  <c:v>0.86333452477947048</c:v>
                </c:pt>
                <c:pt idx="54">
                  <c:v>0.86333452477947048</c:v>
                </c:pt>
                <c:pt idx="55">
                  <c:v>0.86333452477947048</c:v>
                </c:pt>
                <c:pt idx="56">
                  <c:v>0.86333452477947048</c:v>
                </c:pt>
                <c:pt idx="57">
                  <c:v>0.86333452477947048</c:v>
                </c:pt>
                <c:pt idx="58">
                  <c:v>0.86333452477947048</c:v>
                </c:pt>
                <c:pt idx="59">
                  <c:v>0.86333452477947048</c:v>
                </c:pt>
                <c:pt idx="60">
                  <c:v>0.86333452477947048</c:v>
                </c:pt>
                <c:pt idx="61">
                  <c:v>0.86333452477947048</c:v>
                </c:pt>
                <c:pt idx="62">
                  <c:v>0.86333452477947048</c:v>
                </c:pt>
                <c:pt idx="63">
                  <c:v>0.86333452477947048</c:v>
                </c:pt>
                <c:pt idx="64">
                  <c:v>0.86333452477947048</c:v>
                </c:pt>
                <c:pt idx="65">
                  <c:v>0.86333452477947048</c:v>
                </c:pt>
                <c:pt idx="66">
                  <c:v>0.86333452477947048</c:v>
                </c:pt>
                <c:pt idx="67">
                  <c:v>0.86333452477947048</c:v>
                </c:pt>
                <c:pt idx="68">
                  <c:v>0.86333452477947048</c:v>
                </c:pt>
                <c:pt idx="69">
                  <c:v>0.86333452477947048</c:v>
                </c:pt>
                <c:pt idx="70">
                  <c:v>0.86333452477947048</c:v>
                </c:pt>
                <c:pt idx="71">
                  <c:v>0.86333452477947048</c:v>
                </c:pt>
                <c:pt idx="72">
                  <c:v>0.86333452477947048</c:v>
                </c:pt>
                <c:pt idx="73">
                  <c:v>0.86333452477947048</c:v>
                </c:pt>
                <c:pt idx="74">
                  <c:v>0.86333452477947048</c:v>
                </c:pt>
                <c:pt idx="75">
                  <c:v>0.86333452477947048</c:v>
                </c:pt>
                <c:pt idx="76">
                  <c:v>0.86333452477947048</c:v>
                </c:pt>
                <c:pt idx="77">
                  <c:v>0.86333452477947048</c:v>
                </c:pt>
                <c:pt idx="78">
                  <c:v>0.86333452477947048</c:v>
                </c:pt>
                <c:pt idx="79">
                  <c:v>0.86333452477947048</c:v>
                </c:pt>
                <c:pt idx="80">
                  <c:v>0.86333452477947048</c:v>
                </c:pt>
                <c:pt idx="81">
                  <c:v>0.86333452477947048</c:v>
                </c:pt>
                <c:pt idx="82">
                  <c:v>0.86333452477947048</c:v>
                </c:pt>
                <c:pt idx="83">
                  <c:v>0.86333452477947048</c:v>
                </c:pt>
                <c:pt idx="84">
                  <c:v>0.86333452477947048</c:v>
                </c:pt>
                <c:pt idx="85">
                  <c:v>0.86333452477947048</c:v>
                </c:pt>
                <c:pt idx="86">
                  <c:v>0.86333452477947048</c:v>
                </c:pt>
                <c:pt idx="87">
                  <c:v>0.86333452477947048</c:v>
                </c:pt>
                <c:pt idx="88">
                  <c:v>0.86333452477947048</c:v>
                </c:pt>
                <c:pt idx="89">
                  <c:v>0.86333452477947048</c:v>
                </c:pt>
                <c:pt idx="90">
                  <c:v>0.86333452477947048</c:v>
                </c:pt>
                <c:pt idx="91">
                  <c:v>0.86333452477947048</c:v>
                </c:pt>
                <c:pt idx="92">
                  <c:v>0.86333452477947048</c:v>
                </c:pt>
                <c:pt idx="93">
                  <c:v>0.86333452477947048</c:v>
                </c:pt>
                <c:pt idx="94">
                  <c:v>0.86333452477947048</c:v>
                </c:pt>
                <c:pt idx="95">
                  <c:v>0.86333452477947048</c:v>
                </c:pt>
                <c:pt idx="96">
                  <c:v>0.86333452477947048</c:v>
                </c:pt>
                <c:pt idx="97">
                  <c:v>0.86333452477947048</c:v>
                </c:pt>
                <c:pt idx="98">
                  <c:v>0.86333452477947048</c:v>
                </c:pt>
                <c:pt idx="99">
                  <c:v>0.86333452477947048</c:v>
                </c:pt>
                <c:pt idx="100">
                  <c:v>0.86333452477947048</c:v>
                </c:pt>
                <c:pt idx="101">
                  <c:v>0.86333452477947048</c:v>
                </c:pt>
                <c:pt idx="102">
                  <c:v>0.86333452477947048</c:v>
                </c:pt>
                <c:pt idx="103">
                  <c:v>0.86333452477947048</c:v>
                </c:pt>
                <c:pt idx="104">
                  <c:v>0.86333452477947048</c:v>
                </c:pt>
                <c:pt idx="105">
                  <c:v>0.86333452477947048</c:v>
                </c:pt>
                <c:pt idx="106">
                  <c:v>0.86333452477947048</c:v>
                </c:pt>
                <c:pt idx="107">
                  <c:v>0.86333452477947048</c:v>
                </c:pt>
                <c:pt idx="108">
                  <c:v>0.86333452477947048</c:v>
                </c:pt>
                <c:pt idx="109">
                  <c:v>0.86333452477947048</c:v>
                </c:pt>
                <c:pt idx="110">
                  <c:v>0.86333452477947048</c:v>
                </c:pt>
                <c:pt idx="111">
                  <c:v>0.86333452477947048</c:v>
                </c:pt>
                <c:pt idx="112">
                  <c:v>0.86333452477947048</c:v>
                </c:pt>
                <c:pt idx="113">
                  <c:v>0.86333452477947048</c:v>
                </c:pt>
                <c:pt idx="114">
                  <c:v>0.86333452477947048</c:v>
                </c:pt>
                <c:pt idx="115">
                  <c:v>0.86333452477947048</c:v>
                </c:pt>
                <c:pt idx="116">
                  <c:v>0.86333452477947048</c:v>
                </c:pt>
                <c:pt idx="117">
                  <c:v>0.86333452477947048</c:v>
                </c:pt>
                <c:pt idx="118">
                  <c:v>0.86333452477947048</c:v>
                </c:pt>
                <c:pt idx="119">
                  <c:v>0.86333452477947048</c:v>
                </c:pt>
                <c:pt idx="120">
                  <c:v>0.86333452477947048</c:v>
                </c:pt>
                <c:pt idx="121">
                  <c:v>0.86333452477947048</c:v>
                </c:pt>
                <c:pt idx="122">
                  <c:v>0.86333452477947048</c:v>
                </c:pt>
                <c:pt idx="123">
                  <c:v>0.86333452477947048</c:v>
                </c:pt>
                <c:pt idx="124">
                  <c:v>0.86333452477947048</c:v>
                </c:pt>
                <c:pt idx="125">
                  <c:v>0.86333452477947048</c:v>
                </c:pt>
                <c:pt idx="126">
                  <c:v>0.86333452477947048</c:v>
                </c:pt>
                <c:pt idx="127">
                  <c:v>0.86333452477947048</c:v>
                </c:pt>
                <c:pt idx="128">
                  <c:v>0.86333452477947048</c:v>
                </c:pt>
                <c:pt idx="129">
                  <c:v>0.86333452477947048</c:v>
                </c:pt>
                <c:pt idx="130">
                  <c:v>0.86333452477947048</c:v>
                </c:pt>
                <c:pt idx="131">
                  <c:v>0.86333452477947048</c:v>
                </c:pt>
                <c:pt idx="132">
                  <c:v>0.86333452477947048</c:v>
                </c:pt>
                <c:pt idx="133">
                  <c:v>0.86333452477947048</c:v>
                </c:pt>
                <c:pt idx="134">
                  <c:v>0.86333452477947048</c:v>
                </c:pt>
                <c:pt idx="135">
                  <c:v>0.86333452477947048</c:v>
                </c:pt>
                <c:pt idx="136">
                  <c:v>0.86333452477947048</c:v>
                </c:pt>
                <c:pt idx="137">
                  <c:v>0.86333452477947048</c:v>
                </c:pt>
                <c:pt idx="138">
                  <c:v>0.86333452477947048</c:v>
                </c:pt>
                <c:pt idx="139">
                  <c:v>0.86333452477947048</c:v>
                </c:pt>
                <c:pt idx="140">
                  <c:v>0.86333452477947048</c:v>
                </c:pt>
                <c:pt idx="141">
                  <c:v>0.86333452477947048</c:v>
                </c:pt>
                <c:pt idx="142">
                  <c:v>0.86333452477947048</c:v>
                </c:pt>
                <c:pt idx="143">
                  <c:v>0.86333452477947048</c:v>
                </c:pt>
                <c:pt idx="144">
                  <c:v>0.86333452477947048</c:v>
                </c:pt>
                <c:pt idx="145">
                  <c:v>0.86333452477947048</c:v>
                </c:pt>
                <c:pt idx="146">
                  <c:v>0.86333452477947048</c:v>
                </c:pt>
                <c:pt idx="147">
                  <c:v>0.86333452477947048</c:v>
                </c:pt>
                <c:pt idx="148">
                  <c:v>0.86333452477947048</c:v>
                </c:pt>
                <c:pt idx="149">
                  <c:v>0.86333452477947048</c:v>
                </c:pt>
                <c:pt idx="150">
                  <c:v>0.86333452477947048</c:v>
                </c:pt>
                <c:pt idx="151">
                  <c:v>0.86333452477947048</c:v>
                </c:pt>
                <c:pt idx="152">
                  <c:v>0.86333452477947048</c:v>
                </c:pt>
                <c:pt idx="153">
                  <c:v>0.86333452477947048</c:v>
                </c:pt>
                <c:pt idx="154">
                  <c:v>0.86333452477947048</c:v>
                </c:pt>
                <c:pt idx="155">
                  <c:v>0.86333452477947048</c:v>
                </c:pt>
                <c:pt idx="156">
                  <c:v>0.86333452477947048</c:v>
                </c:pt>
                <c:pt idx="157">
                  <c:v>0.86333452477947048</c:v>
                </c:pt>
                <c:pt idx="158">
                  <c:v>0.86333452477947048</c:v>
                </c:pt>
                <c:pt idx="159">
                  <c:v>0.86333452477947048</c:v>
                </c:pt>
                <c:pt idx="160">
                  <c:v>0.86333452477947048</c:v>
                </c:pt>
                <c:pt idx="161">
                  <c:v>0.86333452477947048</c:v>
                </c:pt>
                <c:pt idx="162">
                  <c:v>0.86333452477947048</c:v>
                </c:pt>
                <c:pt idx="163">
                  <c:v>0.86333452477947048</c:v>
                </c:pt>
                <c:pt idx="164">
                  <c:v>0.86333452477947048</c:v>
                </c:pt>
                <c:pt idx="165">
                  <c:v>0.86333452477947048</c:v>
                </c:pt>
                <c:pt idx="166">
                  <c:v>0.86333452477947048</c:v>
                </c:pt>
                <c:pt idx="167">
                  <c:v>0.86333452477947048</c:v>
                </c:pt>
                <c:pt idx="168">
                  <c:v>0.86333452477947048</c:v>
                </c:pt>
                <c:pt idx="169">
                  <c:v>0.86333452477947048</c:v>
                </c:pt>
                <c:pt idx="170">
                  <c:v>0.86333452477947048</c:v>
                </c:pt>
                <c:pt idx="171">
                  <c:v>0.86333452477947048</c:v>
                </c:pt>
                <c:pt idx="172">
                  <c:v>0.86333452477947048</c:v>
                </c:pt>
                <c:pt idx="173">
                  <c:v>0.86333452477947048</c:v>
                </c:pt>
                <c:pt idx="174">
                  <c:v>0.86333452477947048</c:v>
                </c:pt>
                <c:pt idx="175">
                  <c:v>0.86333452477947048</c:v>
                </c:pt>
                <c:pt idx="176">
                  <c:v>0.86333452477947048</c:v>
                </c:pt>
                <c:pt idx="177">
                  <c:v>0.86333452477947048</c:v>
                </c:pt>
                <c:pt idx="178">
                  <c:v>0.86333452477947048</c:v>
                </c:pt>
                <c:pt idx="179">
                  <c:v>0.86333452477947048</c:v>
                </c:pt>
                <c:pt idx="180">
                  <c:v>0.86333452477947048</c:v>
                </c:pt>
                <c:pt idx="181">
                  <c:v>0.86333452477947048</c:v>
                </c:pt>
                <c:pt idx="182">
                  <c:v>0.86333452477947048</c:v>
                </c:pt>
                <c:pt idx="183">
                  <c:v>0.86333452477947048</c:v>
                </c:pt>
                <c:pt idx="184">
                  <c:v>0.86333452477947048</c:v>
                </c:pt>
                <c:pt idx="185">
                  <c:v>0.86333452477947048</c:v>
                </c:pt>
                <c:pt idx="186">
                  <c:v>0.86333452477947048</c:v>
                </c:pt>
                <c:pt idx="187">
                  <c:v>0.86333452477947048</c:v>
                </c:pt>
                <c:pt idx="188">
                  <c:v>0.86333452477947048</c:v>
                </c:pt>
                <c:pt idx="189">
                  <c:v>0.86333452477947048</c:v>
                </c:pt>
                <c:pt idx="190">
                  <c:v>0.86333452477947048</c:v>
                </c:pt>
                <c:pt idx="191">
                  <c:v>0.86333452477947048</c:v>
                </c:pt>
                <c:pt idx="192">
                  <c:v>0.86333452477947048</c:v>
                </c:pt>
                <c:pt idx="193">
                  <c:v>0.86333452477947048</c:v>
                </c:pt>
                <c:pt idx="194">
                  <c:v>0.86333452477947048</c:v>
                </c:pt>
                <c:pt idx="195">
                  <c:v>0.86333452477947048</c:v>
                </c:pt>
                <c:pt idx="196">
                  <c:v>0.86333452477947048</c:v>
                </c:pt>
                <c:pt idx="197">
                  <c:v>0.86333452477947048</c:v>
                </c:pt>
                <c:pt idx="198">
                  <c:v>0.86333452477947048</c:v>
                </c:pt>
                <c:pt idx="199">
                  <c:v>0.86333452477947048</c:v>
                </c:pt>
                <c:pt idx="200">
                  <c:v>0.86333452477947048</c:v>
                </c:pt>
                <c:pt idx="201">
                  <c:v>0.86333452477947048</c:v>
                </c:pt>
                <c:pt idx="202">
                  <c:v>0.86333452477947048</c:v>
                </c:pt>
                <c:pt idx="203">
                  <c:v>0.86333452477947048</c:v>
                </c:pt>
                <c:pt idx="204">
                  <c:v>0.86333452477947048</c:v>
                </c:pt>
                <c:pt idx="205">
                  <c:v>0.86333452477947048</c:v>
                </c:pt>
                <c:pt idx="206">
                  <c:v>0.86333452477947048</c:v>
                </c:pt>
                <c:pt idx="207">
                  <c:v>0.86333452477947048</c:v>
                </c:pt>
                <c:pt idx="208">
                  <c:v>0.86333452477947048</c:v>
                </c:pt>
                <c:pt idx="209">
                  <c:v>0.86333452477947048</c:v>
                </c:pt>
                <c:pt idx="210">
                  <c:v>0.86333452477947048</c:v>
                </c:pt>
                <c:pt idx="211">
                  <c:v>0.86333452477947048</c:v>
                </c:pt>
                <c:pt idx="212">
                  <c:v>0.86333452477947048</c:v>
                </c:pt>
                <c:pt idx="213">
                  <c:v>0.86333452477947048</c:v>
                </c:pt>
                <c:pt idx="214">
                  <c:v>0.86333452477947048</c:v>
                </c:pt>
                <c:pt idx="215">
                  <c:v>0.86333452477947048</c:v>
                </c:pt>
                <c:pt idx="216">
                  <c:v>0.86333452477947048</c:v>
                </c:pt>
                <c:pt idx="217">
                  <c:v>0.86333452477947048</c:v>
                </c:pt>
                <c:pt idx="218">
                  <c:v>0.86333452477947048</c:v>
                </c:pt>
                <c:pt idx="219">
                  <c:v>0.86333452477947048</c:v>
                </c:pt>
                <c:pt idx="220">
                  <c:v>0.86333452477947048</c:v>
                </c:pt>
                <c:pt idx="221">
                  <c:v>0.86333452477947048</c:v>
                </c:pt>
                <c:pt idx="222">
                  <c:v>0.86333452477947048</c:v>
                </c:pt>
                <c:pt idx="223">
                  <c:v>0.86333452477947048</c:v>
                </c:pt>
                <c:pt idx="224">
                  <c:v>0.86333452477947048</c:v>
                </c:pt>
                <c:pt idx="225">
                  <c:v>0.86333452477947048</c:v>
                </c:pt>
                <c:pt idx="226">
                  <c:v>0.86333452477947048</c:v>
                </c:pt>
              </c:numCache>
            </c:numRef>
          </c:val>
          <c:smooth val="0"/>
          <c:extLst>
            <c:ext xmlns:c16="http://schemas.microsoft.com/office/drawing/2014/chart" uri="{C3380CC4-5D6E-409C-BE32-E72D297353CC}">
              <c16:uniqueId val="{00000001-BE5E-4780-A393-9A768177468B}"/>
            </c:ext>
          </c:extLst>
        </c:ser>
        <c:ser>
          <c:idx val="2"/>
          <c:order val="2"/>
          <c:spPr>
            <a:ln w="28575" cap="rnd">
              <a:solidFill>
                <a:schemeClr val="accent3"/>
              </a:solidFill>
              <a:round/>
            </a:ln>
            <a:effectLst/>
          </c:spPr>
          <c:marker>
            <c:symbol val="none"/>
          </c:marker>
          <c:val>
            <c:numRef>
              <c:f>'[CMF_Deck_Charts.xlsx]EAFE vs. US Valuations'!$Q$5:$Q$231</c:f>
              <c:numCache>
                <c:formatCode>General</c:formatCode>
                <c:ptCount val="22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numCache>
            </c:numRef>
          </c:val>
          <c:smooth val="0"/>
          <c:extLst>
            <c:ext xmlns:c16="http://schemas.microsoft.com/office/drawing/2014/chart" uri="{C3380CC4-5D6E-409C-BE32-E72D297353CC}">
              <c16:uniqueId val="{00000002-BE5E-4780-A393-9A768177468B}"/>
            </c:ext>
          </c:extLst>
        </c:ser>
        <c:dLbls>
          <c:showLegendKey val="0"/>
          <c:showVal val="0"/>
          <c:showCatName val="0"/>
          <c:showSerName val="0"/>
          <c:showPercent val="0"/>
          <c:showBubbleSize val="0"/>
        </c:dLbls>
        <c:smooth val="0"/>
        <c:axId val="1014676496"/>
        <c:axId val="1014670376"/>
      </c:lineChart>
      <c:dateAx>
        <c:axId val="101467649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14670376"/>
        <c:crosses val="autoZero"/>
        <c:auto val="1"/>
        <c:lblOffset val="100"/>
        <c:baseTimeUnit val="months"/>
        <c:majorUnit val="12"/>
        <c:majorTimeUnit val="months"/>
      </c:dateAx>
      <c:valAx>
        <c:axId val="1014670376"/>
        <c:scaling>
          <c:orientation val="minMax"/>
          <c:min val="0.5"/>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14676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solidFill>
                <a:srgbClr val="2D939B"/>
              </a:solidFill>
            </a:ln>
            <a:effectLst/>
          </c:spPr>
          <c:invertIfNegative val="0"/>
          <c:cat>
            <c:numRef>
              <c:f>'[CMF_Deck_Charts.xlsx]Industrial Power'!$C$3:$C$4</c:f>
              <c:numCache>
                <c:formatCode>General</c:formatCode>
                <c:ptCount val="2"/>
                <c:pt idx="0">
                  <c:v>2022</c:v>
                </c:pt>
                <c:pt idx="1">
                  <c:v>2026</c:v>
                </c:pt>
              </c:numCache>
            </c:numRef>
          </c:cat>
          <c:val>
            <c:numRef>
              <c:f>'[CMF_Deck_Charts.xlsx]Industrial Power'!$D$3:$D$4</c:f>
              <c:numCache>
                <c:formatCode>General</c:formatCode>
                <c:ptCount val="2"/>
                <c:pt idx="0">
                  <c:v>460</c:v>
                </c:pt>
                <c:pt idx="1">
                  <c:v>1000</c:v>
                </c:pt>
              </c:numCache>
            </c:numRef>
          </c:val>
          <c:extLst>
            <c:ext xmlns:c16="http://schemas.microsoft.com/office/drawing/2014/chart" uri="{C3380CC4-5D6E-409C-BE32-E72D297353CC}">
              <c16:uniqueId val="{00000000-764E-43ED-9DD2-F28BFC7A629A}"/>
            </c:ext>
          </c:extLst>
        </c:ser>
        <c:dLbls>
          <c:showLegendKey val="0"/>
          <c:showVal val="0"/>
          <c:showCatName val="0"/>
          <c:showSerName val="0"/>
          <c:showPercent val="0"/>
          <c:showBubbleSize val="0"/>
        </c:dLbls>
        <c:gapWidth val="150"/>
        <c:overlap val="-27"/>
        <c:axId val="2112553648"/>
        <c:axId val="2112558688"/>
      </c:barChart>
      <c:catAx>
        <c:axId val="211255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558688"/>
        <c:crosses val="autoZero"/>
        <c:auto val="1"/>
        <c:lblAlgn val="ctr"/>
        <c:lblOffset val="100"/>
        <c:noMultiLvlLbl val="0"/>
      </c:catAx>
      <c:valAx>
        <c:axId val="2112558688"/>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5536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56B7A8-4F69-403D-BA08-634FA68A7D25}" type="datetimeFigureOut">
              <a:rPr lang="en-US" smtClean="0"/>
              <a:t>1/22/2025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4A8C8-D324-4ECC-9ECC-E18571BD9BB8}" type="slidenum">
              <a:rPr lang="en-US" smtClean="0"/>
              <a:t>‹#›</a:t>
            </a:fld>
            <a:endParaRPr lang="en-US"/>
          </a:p>
        </p:txBody>
      </p:sp>
    </p:spTree>
    <p:extLst>
      <p:ext uri="{BB962C8B-B14F-4D97-AF65-F5344CB8AC3E}">
        <p14:creationId xmlns:p14="http://schemas.microsoft.com/office/powerpoint/2010/main" val="400112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F4A8C8-D324-4ECC-9ECC-E18571BD9BB8}" type="slidenum">
              <a:rPr lang="en-US" smtClean="0"/>
              <a:t>9</a:t>
            </a:fld>
            <a:endParaRPr lang="en-US"/>
          </a:p>
        </p:txBody>
      </p:sp>
    </p:spTree>
    <p:extLst>
      <p:ext uri="{BB962C8B-B14F-4D97-AF65-F5344CB8AC3E}">
        <p14:creationId xmlns:p14="http://schemas.microsoft.com/office/powerpoint/2010/main" val="194381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F4A8C8-D324-4ECC-9ECC-E18571BD9BB8}" type="slidenum">
              <a:rPr lang="en-US" smtClean="0"/>
              <a:t>10</a:t>
            </a:fld>
            <a:endParaRPr lang="en-US"/>
          </a:p>
        </p:txBody>
      </p:sp>
    </p:spTree>
    <p:extLst>
      <p:ext uri="{BB962C8B-B14F-4D97-AF65-F5344CB8AC3E}">
        <p14:creationId xmlns:p14="http://schemas.microsoft.com/office/powerpoint/2010/main" val="417468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D9FE7-C510-2681-8316-6ACFEAA1A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BEE78-5574-DC0F-544E-652A4226A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01019-3D9A-88B2-076C-06423051B8B1}"/>
              </a:ext>
            </a:extLst>
          </p:cNvPr>
          <p:cNvSpPr>
            <a:spLocks noGrp="1"/>
          </p:cNvSpPr>
          <p:nvPr>
            <p:ph type="body" idx="1"/>
          </p:nvPr>
        </p:nvSpPr>
        <p:spPr/>
        <p:txBody>
          <a:bodyPr/>
          <a:lstStyle/>
          <a:p>
            <a:r>
              <a:rPr lang="en-US"/>
              <a:t>Sample bio page</a:t>
            </a:r>
          </a:p>
        </p:txBody>
      </p:sp>
      <p:sp>
        <p:nvSpPr>
          <p:cNvPr id="4" name="Slide Number Placeholder 3">
            <a:extLst>
              <a:ext uri="{FF2B5EF4-FFF2-40B4-BE49-F238E27FC236}">
                <a16:creationId xmlns:a16="http://schemas.microsoft.com/office/drawing/2014/main" id="{F0269BC8-F832-349C-7E5B-BFA8FA26ABFB}"/>
              </a:ext>
            </a:extLst>
          </p:cNvPr>
          <p:cNvSpPr>
            <a:spLocks noGrp="1"/>
          </p:cNvSpPr>
          <p:nvPr>
            <p:ph type="sldNum" sz="quarter" idx="10"/>
          </p:nvPr>
        </p:nvSpPr>
        <p:spPr/>
        <p:txBody>
          <a:bodyPr/>
          <a:lstStyle/>
          <a:p>
            <a:pPr defTabSz="931774">
              <a:defRPr/>
            </a:pPr>
            <a:fld id="{928FEB08-8FFB-45A8-BD60-C4F01CF2EC67}" type="slidenum">
              <a:rPr lang="en-US">
                <a:solidFill>
                  <a:prstClr val="black"/>
                </a:solidFill>
                <a:latin typeface="Aptos" panose="02110004020202020204"/>
              </a:rPr>
              <a:pPr defTabSz="931774">
                <a:defRPr/>
              </a:pPr>
              <a:t>15</a:t>
            </a:fld>
            <a:endParaRPr lang="en-US">
              <a:solidFill>
                <a:prstClr val="black"/>
              </a:solidFill>
              <a:latin typeface="Aptos" panose="02110004020202020204"/>
            </a:endParaRPr>
          </a:p>
        </p:txBody>
      </p:sp>
    </p:spTree>
    <p:extLst>
      <p:ext uri="{BB962C8B-B14F-4D97-AF65-F5344CB8AC3E}">
        <p14:creationId xmlns:p14="http://schemas.microsoft.com/office/powerpoint/2010/main" val="11173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bio page</a:t>
            </a:r>
          </a:p>
        </p:txBody>
      </p:sp>
      <p:sp>
        <p:nvSpPr>
          <p:cNvPr id="4" name="Slide Number Placeholder 3"/>
          <p:cNvSpPr>
            <a:spLocks noGrp="1"/>
          </p:cNvSpPr>
          <p:nvPr>
            <p:ph type="sldNum" sz="quarter" idx="10"/>
          </p:nvPr>
        </p:nvSpPr>
        <p:spPr/>
        <p:txBody>
          <a:bodyPr/>
          <a:lstStyle/>
          <a:p>
            <a:fld id="{928FEB08-8FFB-45A8-BD60-C4F01CF2EC67}" type="slidenum">
              <a:rPr lang="en-US" smtClean="0"/>
              <a:t>16</a:t>
            </a:fld>
            <a:endParaRPr lang="en-US"/>
          </a:p>
        </p:txBody>
      </p:sp>
    </p:spTree>
    <p:extLst>
      <p:ext uri="{BB962C8B-B14F-4D97-AF65-F5344CB8AC3E}">
        <p14:creationId xmlns:p14="http://schemas.microsoft.com/office/powerpoint/2010/main" val="25141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BEAB9-78F9-6178-C389-CDA5A34EF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5182B-890A-1EB4-C658-E959D5DCA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4E544-2AEA-DFE4-DD44-374DC06BDBD5}"/>
              </a:ext>
            </a:extLst>
          </p:cNvPr>
          <p:cNvSpPr>
            <a:spLocks noGrp="1"/>
          </p:cNvSpPr>
          <p:nvPr>
            <p:ph type="body" idx="1"/>
          </p:nvPr>
        </p:nvSpPr>
        <p:spPr/>
        <p:txBody>
          <a:bodyPr/>
          <a:lstStyle/>
          <a:p>
            <a:r>
              <a:rPr lang="en-US"/>
              <a:t>Sample bio page</a:t>
            </a:r>
          </a:p>
        </p:txBody>
      </p:sp>
      <p:sp>
        <p:nvSpPr>
          <p:cNvPr id="4" name="Slide Number Placeholder 3">
            <a:extLst>
              <a:ext uri="{FF2B5EF4-FFF2-40B4-BE49-F238E27FC236}">
                <a16:creationId xmlns:a16="http://schemas.microsoft.com/office/drawing/2014/main" id="{B31A53BF-12EE-E18C-8AD7-1688B1FB21F3}"/>
              </a:ext>
            </a:extLst>
          </p:cNvPr>
          <p:cNvSpPr>
            <a:spLocks noGrp="1"/>
          </p:cNvSpPr>
          <p:nvPr>
            <p:ph type="sldNum" sz="quarter" idx="10"/>
          </p:nvPr>
        </p:nvSpPr>
        <p:spPr/>
        <p:txBody>
          <a:bodyPr/>
          <a:lstStyle/>
          <a:p>
            <a:pPr defTabSz="931774">
              <a:defRPr/>
            </a:pPr>
            <a:fld id="{928FEB08-8FFB-45A8-BD60-C4F01CF2EC67}" type="slidenum">
              <a:rPr lang="en-US">
                <a:solidFill>
                  <a:prstClr val="black"/>
                </a:solidFill>
                <a:latin typeface="Aptos" panose="02110004020202020204"/>
              </a:rPr>
              <a:pPr defTabSz="931774">
                <a:defRPr/>
              </a:pPr>
              <a:t>17</a:t>
            </a:fld>
            <a:endParaRPr lang="en-US">
              <a:solidFill>
                <a:prstClr val="black"/>
              </a:solidFill>
              <a:latin typeface="Aptos" panose="02110004020202020204"/>
            </a:endParaRPr>
          </a:p>
        </p:txBody>
      </p:sp>
    </p:spTree>
    <p:extLst>
      <p:ext uri="{BB962C8B-B14F-4D97-AF65-F5344CB8AC3E}">
        <p14:creationId xmlns:p14="http://schemas.microsoft.com/office/powerpoint/2010/main" val="284357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F4A8C8-D324-4ECC-9ECC-E18571BD9BB8}" type="slidenum">
              <a:rPr lang="en-US" smtClean="0"/>
              <a:t>25</a:t>
            </a:fld>
            <a:endParaRPr lang="en-US"/>
          </a:p>
        </p:txBody>
      </p:sp>
    </p:spTree>
    <p:extLst>
      <p:ext uri="{BB962C8B-B14F-4D97-AF65-F5344CB8AC3E}">
        <p14:creationId xmlns:p14="http://schemas.microsoft.com/office/powerpoint/2010/main" val="97475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a:t>Sample disclosure page.</a:t>
            </a:r>
            <a:r>
              <a:rPr lang="en-US" baseline="0"/>
              <a:t> </a:t>
            </a:r>
            <a:br>
              <a:rPr lang="en-US" baseline="0"/>
            </a:br>
            <a:r>
              <a:rPr lang="en-US" baseline="0"/>
              <a:t>Note that disclosure has its own master page. Smaller text in two columns The copyright DOES NOT include “Please see disclosures…”</a:t>
            </a:r>
            <a:endParaRPr lang="en-US"/>
          </a:p>
        </p:txBody>
      </p:sp>
      <p:sp>
        <p:nvSpPr>
          <p:cNvPr id="4" name="Slide Number Placeholder 3"/>
          <p:cNvSpPr>
            <a:spLocks noGrp="1"/>
          </p:cNvSpPr>
          <p:nvPr>
            <p:ph type="sldNum" sz="quarter" idx="10"/>
          </p:nvPr>
        </p:nvSpPr>
        <p:spPr/>
        <p:txBody>
          <a:bodyPr/>
          <a:lstStyle/>
          <a:p>
            <a:fld id="{928FEB08-8FFB-45A8-BD60-C4F01CF2EC67}" type="slidenum">
              <a:rPr lang="en-US" smtClean="0"/>
              <a:t>31</a:t>
            </a:fld>
            <a:endParaRPr lang="en-US"/>
          </a:p>
        </p:txBody>
      </p:sp>
    </p:spTree>
    <p:extLst>
      <p:ext uri="{BB962C8B-B14F-4D97-AF65-F5344CB8AC3E}">
        <p14:creationId xmlns:p14="http://schemas.microsoft.com/office/powerpoint/2010/main" val="218063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8A78DA1-617B-8A86-26AE-C95E2A46E054}"/>
              </a:ext>
            </a:extLst>
          </p:cNvPr>
          <p:cNvSpPr>
            <a:spLocks noGrp="1"/>
          </p:cNvSpPr>
          <p:nvPr>
            <p:ph type="ftr" sz="quarter" idx="11"/>
          </p:nvPr>
        </p:nvSpPr>
        <p:spPr>
          <a:xfrm>
            <a:off x="609600" y="6356351"/>
            <a:ext cx="6442778" cy="311152"/>
          </a:xfrm>
          <a:prstGeom prst="rect">
            <a:avLst/>
          </a:prstGeom>
        </p:spPr>
        <p:txBody>
          <a:bodyPr/>
          <a:lstStyle/>
          <a:p>
            <a:endParaRPr lang="en-US"/>
          </a:p>
        </p:txBody>
      </p:sp>
      <p:grpSp>
        <p:nvGrpSpPr>
          <p:cNvPr id="7" name="Group 6">
            <a:extLst>
              <a:ext uri="{FF2B5EF4-FFF2-40B4-BE49-F238E27FC236}">
                <a16:creationId xmlns:a16="http://schemas.microsoft.com/office/drawing/2014/main" id="{721A8D7F-7F08-7D8A-35FF-004CEBA9F4A8}"/>
              </a:ext>
            </a:extLst>
          </p:cNvPr>
          <p:cNvGrpSpPr/>
          <p:nvPr userDrawn="1"/>
        </p:nvGrpSpPr>
        <p:grpSpPr>
          <a:xfrm>
            <a:off x="-1" y="-7527"/>
            <a:ext cx="12192001" cy="6859780"/>
            <a:chOff x="-1" y="-1"/>
            <a:chExt cx="13814018" cy="7772401"/>
          </a:xfrm>
        </p:grpSpPr>
        <p:pic>
          <p:nvPicPr>
            <p:cNvPr id="8" name="Picture 7">
              <a:extLst>
                <a:ext uri="{FF2B5EF4-FFF2-40B4-BE49-F238E27FC236}">
                  <a16:creationId xmlns:a16="http://schemas.microsoft.com/office/drawing/2014/main" id="{FE87A956-335E-7F84-FD9B-0999E43B57E9}"/>
                </a:ext>
              </a:extLst>
            </p:cNvPr>
            <p:cNvPicPr>
              <a:picLocks noChangeAspect="1"/>
            </p:cNvPicPr>
            <p:nvPr userDrawn="1"/>
          </p:nvPicPr>
          <p:blipFill rotWithShape="1">
            <a:blip r:embed="rId2"/>
            <a:srcRect l="10390" t="6749" r="7006" b="5736"/>
            <a:stretch/>
          </p:blipFill>
          <p:spPr>
            <a:xfrm>
              <a:off x="-1" y="0"/>
              <a:ext cx="13814018" cy="7772400"/>
            </a:xfrm>
            <a:prstGeom prst="rect">
              <a:avLst/>
            </a:prstGeom>
          </p:spPr>
        </p:pic>
        <p:pic>
          <p:nvPicPr>
            <p:cNvPr id="9" name="Graphic 8">
              <a:extLst>
                <a:ext uri="{FF2B5EF4-FFF2-40B4-BE49-F238E27FC236}">
                  <a16:creationId xmlns:a16="http://schemas.microsoft.com/office/drawing/2014/main" id="{5E768661-E700-A4ED-5C41-4FEEC912FBA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8991" t="21649" r="8320" b="30079"/>
            <a:stretch/>
          </p:blipFill>
          <p:spPr>
            <a:xfrm>
              <a:off x="1186886" y="-1"/>
              <a:ext cx="12627130" cy="7772401"/>
            </a:xfrm>
            <a:prstGeom prst="rect">
              <a:avLst/>
            </a:prstGeom>
          </p:spPr>
        </p:pic>
      </p:grpSp>
      <p:sp>
        <p:nvSpPr>
          <p:cNvPr id="2" name="Title 1">
            <a:extLst>
              <a:ext uri="{FF2B5EF4-FFF2-40B4-BE49-F238E27FC236}">
                <a16:creationId xmlns:a16="http://schemas.microsoft.com/office/drawing/2014/main" id="{C077C12C-0AAA-99DC-0798-AD27C056A199}"/>
              </a:ext>
            </a:extLst>
          </p:cNvPr>
          <p:cNvSpPr>
            <a:spLocks noGrp="1"/>
          </p:cNvSpPr>
          <p:nvPr>
            <p:ph type="ctrTitle"/>
          </p:nvPr>
        </p:nvSpPr>
        <p:spPr>
          <a:xfrm>
            <a:off x="2831352" y="3494972"/>
            <a:ext cx="6055847" cy="933104"/>
          </a:xfrm>
        </p:spPr>
        <p:txBody>
          <a:bodyPr anchor="b">
            <a:normAutofit/>
          </a:bodyPr>
          <a:lstStyle>
            <a:lvl1pPr algn="l">
              <a:defRPr sz="2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0BDA63B-3EC8-074C-E26F-A3BFAC723A94}"/>
              </a:ext>
            </a:extLst>
          </p:cNvPr>
          <p:cNvSpPr>
            <a:spLocks noGrp="1"/>
          </p:cNvSpPr>
          <p:nvPr>
            <p:ph type="subTitle" idx="1"/>
          </p:nvPr>
        </p:nvSpPr>
        <p:spPr>
          <a:xfrm>
            <a:off x="2831352" y="4414730"/>
            <a:ext cx="6055847" cy="51921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F31512-0452-F839-502E-769C365B825F}"/>
              </a:ext>
            </a:extLst>
          </p:cNvPr>
          <p:cNvSpPr>
            <a:spLocks noGrp="1"/>
          </p:cNvSpPr>
          <p:nvPr>
            <p:ph type="dt" sz="half" idx="10"/>
          </p:nvPr>
        </p:nvSpPr>
        <p:spPr>
          <a:xfrm>
            <a:off x="609228" y="6868595"/>
            <a:ext cx="2743200" cy="214660"/>
          </a:xfrm>
          <a:prstGeom prst="rect">
            <a:avLst/>
          </a:prstGeom>
        </p:spPr>
        <p:txBody>
          <a:bodyPr/>
          <a:lstStyle>
            <a:lvl1pPr>
              <a:defRPr sz="1050"/>
            </a:lvl1pPr>
          </a:lstStyle>
          <a:p>
            <a:endParaRPr lang="en-US"/>
          </a:p>
        </p:txBody>
      </p:sp>
      <p:pic>
        <p:nvPicPr>
          <p:cNvPr id="12" name="Graphic 11">
            <a:extLst>
              <a:ext uri="{FF2B5EF4-FFF2-40B4-BE49-F238E27FC236}">
                <a16:creationId xmlns:a16="http://schemas.microsoft.com/office/drawing/2014/main" id="{AFB69871-F1ED-4BCA-EFFA-10812566096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 y="1657709"/>
            <a:ext cx="5979694" cy="1705320"/>
          </a:xfrm>
          <a:prstGeom prst="rect">
            <a:avLst/>
          </a:prstGeom>
        </p:spPr>
      </p:pic>
      <p:sp>
        <p:nvSpPr>
          <p:cNvPr id="15" name="Text Placeholder 14">
            <a:extLst>
              <a:ext uri="{FF2B5EF4-FFF2-40B4-BE49-F238E27FC236}">
                <a16:creationId xmlns:a16="http://schemas.microsoft.com/office/drawing/2014/main" id="{0DC163C6-53AA-576E-2FFB-8234BE6C53C3}"/>
              </a:ext>
            </a:extLst>
          </p:cNvPr>
          <p:cNvSpPr>
            <a:spLocks noGrp="1"/>
          </p:cNvSpPr>
          <p:nvPr>
            <p:ph type="body" sz="quarter" idx="13"/>
          </p:nvPr>
        </p:nvSpPr>
        <p:spPr>
          <a:xfrm>
            <a:off x="2831743" y="4944544"/>
            <a:ext cx="4833789" cy="1303856"/>
          </a:xfrm>
        </p:spPr>
        <p:txBody>
          <a:bodyPr>
            <a:normAutofit/>
          </a:bodyPr>
          <a:lstStyle>
            <a:lvl1pPr marL="0" indent="0">
              <a:spcBef>
                <a:spcPts val="600"/>
              </a:spcBef>
              <a:spcAft>
                <a:spcPts val="0"/>
              </a:spcAft>
              <a:buNone/>
              <a:defRPr sz="1400">
                <a:solidFill>
                  <a:schemeClr val="accent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73835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680" userDrawn="1">
          <p15:clr>
            <a:srgbClr val="FBAE40"/>
          </p15:clr>
        </p15:guide>
        <p15:guide id="3"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F9AACB1-715B-8FD7-3146-48EBE418163A}"/>
              </a:ext>
            </a:extLst>
          </p:cNvPr>
          <p:cNvGrpSpPr>
            <a:grpSpLocks/>
          </p:cNvGrpSpPr>
          <p:nvPr userDrawn="1"/>
        </p:nvGrpSpPr>
        <p:grpSpPr>
          <a:xfrm>
            <a:off x="-1" y="1822545"/>
            <a:ext cx="12185561" cy="3212910"/>
            <a:chOff x="563503" y="1893224"/>
            <a:chExt cx="8723938" cy="2300200"/>
          </a:xfrm>
        </p:grpSpPr>
        <p:sp>
          <p:nvSpPr>
            <p:cNvPr id="6" name="Rectangle 5">
              <a:extLst>
                <a:ext uri="{FF2B5EF4-FFF2-40B4-BE49-F238E27FC236}">
                  <a16:creationId xmlns:a16="http://schemas.microsoft.com/office/drawing/2014/main" id="{9949A8F6-45B2-476F-DFD7-A690E663FF90}"/>
                </a:ext>
              </a:extLst>
            </p:cNvPr>
            <p:cNvSpPr>
              <a:spLocks/>
            </p:cNvSpPr>
            <p:nvPr userDrawn="1"/>
          </p:nvSpPr>
          <p:spPr>
            <a:xfrm>
              <a:off x="563503" y="1893224"/>
              <a:ext cx="5773943" cy="2300199"/>
            </a:xfrm>
            <a:prstGeom prst="rect">
              <a:avLst/>
            </a:prstGeom>
            <a:solidFill>
              <a:srgbClr val="0033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9">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F03B77-3790-304A-EF2E-23E966548BDE}"/>
                </a:ext>
              </a:extLst>
            </p:cNvPr>
            <p:cNvPicPr>
              <a:picLocks noChangeAspect="1"/>
            </p:cNvPicPr>
            <p:nvPr userDrawn="1"/>
          </p:nvPicPr>
          <p:blipFill rotWithShape="1">
            <a:blip r:embed="rId2"/>
            <a:srcRect l="10390" t="6749" r="7006" b="5736"/>
            <a:stretch/>
          </p:blipFill>
          <p:spPr>
            <a:xfrm flipH="1">
              <a:off x="6294931" y="1893225"/>
              <a:ext cx="2992510" cy="2300199"/>
            </a:xfrm>
            <a:prstGeom prst="rect">
              <a:avLst/>
            </a:prstGeom>
          </p:spPr>
        </p:pic>
        <p:pic>
          <p:nvPicPr>
            <p:cNvPr id="9" name="Graphic 8">
              <a:extLst>
                <a:ext uri="{FF2B5EF4-FFF2-40B4-BE49-F238E27FC236}">
                  <a16:creationId xmlns:a16="http://schemas.microsoft.com/office/drawing/2014/main" id="{017C8AB5-57F9-F972-A204-137E4716D95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3661" t="21649" r="8217" b="30079"/>
            <a:stretch/>
          </p:blipFill>
          <p:spPr>
            <a:xfrm>
              <a:off x="6294931" y="1893224"/>
              <a:ext cx="2984736" cy="2300200"/>
            </a:xfrm>
            <a:prstGeom prst="rect">
              <a:avLst/>
            </a:prstGeom>
          </p:spPr>
        </p:pic>
      </p:grpSp>
      <p:sp>
        <p:nvSpPr>
          <p:cNvPr id="2" name="Title 1">
            <a:extLst>
              <a:ext uri="{FF2B5EF4-FFF2-40B4-BE49-F238E27FC236}">
                <a16:creationId xmlns:a16="http://schemas.microsoft.com/office/drawing/2014/main" id="{E9BB2AFA-45AA-6393-A5F4-F83794BD40C3}"/>
              </a:ext>
            </a:extLst>
          </p:cNvPr>
          <p:cNvSpPr>
            <a:spLocks noGrp="1"/>
          </p:cNvSpPr>
          <p:nvPr>
            <p:ph type="title"/>
          </p:nvPr>
        </p:nvSpPr>
        <p:spPr>
          <a:xfrm>
            <a:off x="609600" y="3260014"/>
            <a:ext cx="7128681" cy="984867"/>
          </a:xfrm>
        </p:spPr>
        <p:txBody>
          <a:bodyPr anchor="t">
            <a:normAutofit/>
          </a:bodyPr>
          <a:lstStyle>
            <a:lvl1pPr>
              <a:defRPr sz="32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E0457A4-B2BA-D544-385B-50B2755F15B1}"/>
              </a:ext>
            </a:extLst>
          </p:cNvPr>
          <p:cNvSpPr>
            <a:spLocks noGrp="1"/>
          </p:cNvSpPr>
          <p:nvPr>
            <p:ph type="body" idx="1" hasCustomPrompt="1"/>
          </p:nvPr>
        </p:nvSpPr>
        <p:spPr>
          <a:xfrm>
            <a:off x="609600" y="4244881"/>
            <a:ext cx="5486400" cy="668313"/>
          </a:xfrm>
        </p:spPr>
        <p:txBody>
          <a:bodyPr>
            <a:normAutofit/>
          </a:bodyPr>
          <a:lstStyle>
            <a:lvl1pPr marL="0" indent="0">
              <a:buNone/>
              <a:defRPr sz="1800">
                <a:solidFill>
                  <a:schemeClr val="accent2">
                    <a:lumMod val="20000"/>
                    <a:lumOff val="8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Subtitle if needed</a:t>
            </a:r>
          </a:p>
        </p:txBody>
      </p:sp>
      <p:sp>
        <p:nvSpPr>
          <p:cNvPr id="12" name="Text Placeholder 11">
            <a:extLst>
              <a:ext uri="{FF2B5EF4-FFF2-40B4-BE49-F238E27FC236}">
                <a16:creationId xmlns:a16="http://schemas.microsoft.com/office/drawing/2014/main" id="{6C436328-8DA6-71A5-81EE-A3A5E4C3C169}"/>
              </a:ext>
            </a:extLst>
          </p:cNvPr>
          <p:cNvSpPr>
            <a:spLocks noGrp="1"/>
          </p:cNvSpPr>
          <p:nvPr>
            <p:ph type="body" sz="quarter" idx="12" hasCustomPrompt="1"/>
          </p:nvPr>
        </p:nvSpPr>
        <p:spPr>
          <a:xfrm>
            <a:off x="641445" y="2565209"/>
            <a:ext cx="4471916" cy="717550"/>
          </a:xfrm>
        </p:spPr>
        <p:txBody>
          <a:bodyPr anchor="b">
            <a:normAutofit/>
          </a:bodyPr>
          <a:lstStyle>
            <a:lvl1pPr marL="0" indent="0">
              <a:buNone/>
              <a:defRPr sz="1200" b="1" cap="all" spc="260" baseline="0">
                <a:solidFill>
                  <a:schemeClr val="accent2">
                    <a:lumMod val="20000"/>
                    <a:lumOff val="80000"/>
                  </a:schemeClr>
                </a:solidFill>
              </a:defRPr>
            </a:lvl1pPr>
            <a:lvl2pPr marL="341312" indent="0">
              <a:buNone/>
              <a:defRPr/>
            </a:lvl2pPr>
          </a:lstStyle>
          <a:p>
            <a:pPr lvl="0"/>
            <a:r>
              <a:rPr lang="en-US"/>
              <a:t>Section 1</a:t>
            </a:r>
          </a:p>
        </p:txBody>
      </p:sp>
      <p:sp>
        <p:nvSpPr>
          <p:cNvPr id="13" name="Rectangle 12">
            <a:extLst>
              <a:ext uri="{FF2B5EF4-FFF2-40B4-BE49-F238E27FC236}">
                <a16:creationId xmlns:a16="http://schemas.microsoft.com/office/drawing/2014/main" id="{B51E6715-7CBB-09D8-C377-76711EBC76CE}"/>
              </a:ext>
            </a:extLst>
          </p:cNvPr>
          <p:cNvSpPr/>
          <p:nvPr userDrawn="1"/>
        </p:nvSpPr>
        <p:spPr>
          <a:xfrm>
            <a:off x="591404" y="6287069"/>
            <a:ext cx="11059236" cy="69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96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20B8-4E47-B944-EB62-A2078A1E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91EE3-0605-8A44-404A-6F2FF222CACD}"/>
              </a:ext>
            </a:extLst>
          </p:cNvPr>
          <p:cNvSpPr>
            <a:spLocks noGrp="1"/>
          </p:cNvSpPr>
          <p:nvPr>
            <p:ph sz="half" idx="1"/>
          </p:nvPr>
        </p:nvSpPr>
        <p:spPr>
          <a:xfrm>
            <a:off x="618698" y="1781175"/>
            <a:ext cx="5410200"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C80D70-BEE2-EFA7-3036-81B1EBCC5AC7}"/>
              </a:ext>
            </a:extLst>
          </p:cNvPr>
          <p:cNvSpPr>
            <a:spLocks noGrp="1"/>
          </p:cNvSpPr>
          <p:nvPr>
            <p:ph sz="half" idx="2"/>
          </p:nvPr>
        </p:nvSpPr>
        <p:spPr>
          <a:xfrm>
            <a:off x="6172200" y="1781175"/>
            <a:ext cx="5410200" cy="420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B9EC59B4-8C0F-E4F5-138C-FF97377C70FF}"/>
              </a:ext>
            </a:extLst>
          </p:cNvPr>
          <p:cNvSpPr>
            <a:spLocks noGrp="1"/>
          </p:cNvSpPr>
          <p:nvPr>
            <p:ph type="body" sz="quarter" idx="12"/>
          </p:nvPr>
        </p:nvSpPr>
        <p:spPr>
          <a:xfrm>
            <a:off x="609600" y="5935531"/>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63F69A5F-2C78-E2F3-45A8-BA87F1FCD9A2}"/>
              </a:ext>
            </a:extLst>
          </p:cNvPr>
          <p:cNvSpPr>
            <a:spLocks noGrp="1"/>
          </p:cNvSpPr>
          <p:nvPr>
            <p:ph type="body" sz="quarter" idx="13"/>
          </p:nvPr>
        </p:nvSpPr>
        <p:spPr>
          <a:xfrm>
            <a:off x="609600" y="1191732"/>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135037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20B8-4E47-B944-EB62-A2078A1E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91EE3-0605-8A44-404A-6F2FF222CACD}"/>
              </a:ext>
            </a:extLst>
          </p:cNvPr>
          <p:cNvSpPr>
            <a:spLocks noGrp="1"/>
          </p:cNvSpPr>
          <p:nvPr>
            <p:ph sz="half" idx="1"/>
          </p:nvPr>
        </p:nvSpPr>
        <p:spPr>
          <a:xfrm>
            <a:off x="618697" y="2410932"/>
            <a:ext cx="3283804" cy="3058950"/>
          </a:xfrm>
        </p:spPr>
        <p:txBody>
          <a:bodyPr>
            <a:normAutofit/>
          </a:bodyPr>
          <a:lstStyle>
            <a:lvl1pPr>
              <a:defRPr sz="1600"/>
            </a:lvl1pPr>
            <a:lvl2pPr>
              <a:defRPr sz="1400"/>
            </a:lvl2pPr>
            <a:lvl3pPr>
              <a:defRPr sz="1200"/>
            </a:lvl3pPr>
            <a:lvl4pPr marL="1146175" indent="0">
              <a:buNone/>
              <a:defRPr sz="1100"/>
            </a:lvl4pPr>
            <a:lvl5pPr>
              <a:defRPr sz="1100"/>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A0C80D70-BEE2-EFA7-3036-81B1EBCC5AC7}"/>
              </a:ext>
            </a:extLst>
          </p:cNvPr>
          <p:cNvSpPr>
            <a:spLocks noGrp="1"/>
          </p:cNvSpPr>
          <p:nvPr>
            <p:ph sz="half" idx="2"/>
          </p:nvPr>
        </p:nvSpPr>
        <p:spPr>
          <a:xfrm>
            <a:off x="4454098" y="2410932"/>
            <a:ext cx="3283804" cy="3058950"/>
          </a:xfrm>
        </p:spPr>
        <p:txBody>
          <a:bodyPr>
            <a:normAutofit/>
          </a:bodyPr>
          <a:lstStyle>
            <a:lvl1pPr>
              <a:defRPr sz="1600"/>
            </a:lvl1pPr>
            <a:lvl2pPr>
              <a:defRPr sz="1400"/>
            </a:lvl2pPr>
            <a:lvl3pPr>
              <a:defRPr sz="1200"/>
            </a:lvl3pPr>
            <a:lvl4pPr marL="1146175" indent="0">
              <a:buNone/>
              <a:defRPr sz="1100"/>
            </a:lvl4pPr>
            <a:lvl5pPr>
              <a:defRPr sz="1100"/>
            </a:lvl5p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B9EC59B4-8C0F-E4F5-138C-FF97377C70FF}"/>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63F69A5F-2C78-E2F3-45A8-BA87F1FCD9A2}"/>
              </a:ext>
            </a:extLst>
          </p:cNvPr>
          <p:cNvSpPr>
            <a:spLocks noGrp="1"/>
          </p:cNvSpPr>
          <p:nvPr>
            <p:ph type="body" sz="quarter" idx="13"/>
          </p:nvPr>
        </p:nvSpPr>
        <p:spPr>
          <a:xfrm>
            <a:off x="609600" y="1191732"/>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
        <p:nvSpPr>
          <p:cNvPr id="9" name="Content Placeholder 3">
            <a:extLst>
              <a:ext uri="{FF2B5EF4-FFF2-40B4-BE49-F238E27FC236}">
                <a16:creationId xmlns:a16="http://schemas.microsoft.com/office/drawing/2014/main" id="{227C70F7-3ED0-431E-117F-CE3CECBE7E88}"/>
              </a:ext>
            </a:extLst>
          </p:cNvPr>
          <p:cNvSpPr>
            <a:spLocks noGrp="1"/>
          </p:cNvSpPr>
          <p:nvPr>
            <p:ph sz="half" idx="14"/>
          </p:nvPr>
        </p:nvSpPr>
        <p:spPr>
          <a:xfrm>
            <a:off x="8298596" y="2410932"/>
            <a:ext cx="3283804" cy="3058950"/>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971427"/>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20B8-4E47-B944-EB62-A2078A1E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91EE3-0605-8A44-404A-6F2FF222CACD}"/>
              </a:ext>
            </a:extLst>
          </p:cNvPr>
          <p:cNvSpPr>
            <a:spLocks noGrp="1"/>
          </p:cNvSpPr>
          <p:nvPr>
            <p:ph sz="half" idx="1"/>
          </p:nvPr>
        </p:nvSpPr>
        <p:spPr>
          <a:xfrm>
            <a:off x="618698" y="2410932"/>
            <a:ext cx="2357650" cy="2876107"/>
          </a:xfrm>
        </p:spPr>
        <p:txBody>
          <a:bodyPr>
            <a:normAutofit/>
          </a:bodyPr>
          <a:lstStyle>
            <a:lvl1pPr>
              <a:defRPr sz="1600"/>
            </a:lvl1pPr>
            <a:lvl2pPr>
              <a:defRPr sz="1400"/>
            </a:lvl2pPr>
            <a:lvl3pPr>
              <a:defRPr sz="1200"/>
            </a:lvl3pPr>
            <a:lvl4pPr marL="1146175" indent="0">
              <a:buNone/>
              <a:defRPr sz="1100"/>
            </a:lvl4pPr>
            <a:lvl5pPr>
              <a:defRPr sz="1100"/>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A0C80D70-BEE2-EFA7-3036-81B1EBCC5AC7}"/>
              </a:ext>
            </a:extLst>
          </p:cNvPr>
          <p:cNvSpPr>
            <a:spLocks noGrp="1"/>
          </p:cNvSpPr>
          <p:nvPr>
            <p:ph sz="half" idx="2"/>
          </p:nvPr>
        </p:nvSpPr>
        <p:spPr>
          <a:xfrm>
            <a:off x="3480558" y="2410932"/>
            <a:ext cx="2357650" cy="2876107"/>
          </a:xfrm>
        </p:spPr>
        <p:txBody>
          <a:bodyPr>
            <a:normAutofit/>
          </a:bodyPr>
          <a:lstStyle>
            <a:lvl1pPr>
              <a:defRPr sz="1600"/>
            </a:lvl1pPr>
            <a:lvl2pPr>
              <a:defRPr sz="1400"/>
            </a:lvl2pPr>
            <a:lvl3pPr>
              <a:defRPr sz="1200"/>
            </a:lvl3pPr>
            <a:lvl4pPr marL="1146175" indent="0">
              <a:buNone/>
              <a:defRPr sz="1100"/>
            </a:lvl4pPr>
            <a:lvl5pPr>
              <a:defRPr sz="1100"/>
            </a:lvl5p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B9EC59B4-8C0F-E4F5-138C-FF97377C70FF}"/>
              </a:ext>
            </a:extLst>
          </p:cNvPr>
          <p:cNvSpPr>
            <a:spLocks noGrp="1"/>
          </p:cNvSpPr>
          <p:nvPr>
            <p:ph type="body" sz="quarter" idx="12"/>
          </p:nvPr>
        </p:nvSpPr>
        <p:spPr>
          <a:xfrm>
            <a:off x="609600" y="5938173"/>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63F69A5F-2C78-E2F3-45A8-BA87F1FCD9A2}"/>
              </a:ext>
            </a:extLst>
          </p:cNvPr>
          <p:cNvSpPr>
            <a:spLocks noGrp="1"/>
          </p:cNvSpPr>
          <p:nvPr>
            <p:ph type="body" sz="quarter" idx="13"/>
          </p:nvPr>
        </p:nvSpPr>
        <p:spPr>
          <a:xfrm>
            <a:off x="609600" y="1191732"/>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
        <p:nvSpPr>
          <p:cNvPr id="9" name="Content Placeholder 3">
            <a:extLst>
              <a:ext uri="{FF2B5EF4-FFF2-40B4-BE49-F238E27FC236}">
                <a16:creationId xmlns:a16="http://schemas.microsoft.com/office/drawing/2014/main" id="{227C70F7-3ED0-431E-117F-CE3CECBE7E88}"/>
              </a:ext>
            </a:extLst>
          </p:cNvPr>
          <p:cNvSpPr>
            <a:spLocks noGrp="1"/>
          </p:cNvSpPr>
          <p:nvPr>
            <p:ph sz="half" idx="14"/>
          </p:nvPr>
        </p:nvSpPr>
        <p:spPr>
          <a:xfrm>
            <a:off x="6351516" y="2410932"/>
            <a:ext cx="2357650" cy="2876107"/>
          </a:xfrm>
        </p:spPr>
        <p:txBody>
          <a:bodyP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AD31A1EA-38BA-B0C6-005E-F98E471D407F}"/>
              </a:ext>
            </a:extLst>
          </p:cNvPr>
          <p:cNvSpPr>
            <a:spLocks noGrp="1"/>
          </p:cNvSpPr>
          <p:nvPr>
            <p:ph sz="half" idx="15"/>
          </p:nvPr>
        </p:nvSpPr>
        <p:spPr>
          <a:xfrm>
            <a:off x="9222475" y="2410932"/>
            <a:ext cx="2357650" cy="2876107"/>
          </a:xfrm>
        </p:spPr>
        <p:txBody>
          <a:bodyPr>
            <a:normAutofit/>
          </a:bodyPr>
          <a:lstStyle>
            <a:lvl1pPr>
              <a:defRPr sz="1600"/>
            </a:lvl1pPr>
            <a:lvl2pPr>
              <a:defRPr sz="1400"/>
            </a:lvl2pPr>
            <a:lvl3pPr>
              <a:defRPr sz="1200"/>
            </a:lvl3pPr>
            <a:lvl4pPr marL="1146175" indent="0">
              <a:buNone/>
              <a:defRPr sz="1100"/>
            </a:lvl4pPr>
            <a:lvl5pPr>
              <a:defRPr sz="11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7158039"/>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C98E-D05A-ECD7-1662-311B7F0E1E4E}"/>
              </a:ext>
            </a:extLst>
          </p:cNvPr>
          <p:cNvSpPr>
            <a:spLocks noGrp="1"/>
          </p:cNvSpPr>
          <p:nvPr>
            <p:ph type="title"/>
          </p:nvPr>
        </p:nvSpPr>
        <p:spPr/>
        <p:txBody>
          <a:bodyPr/>
          <a:lstStyle/>
          <a:p>
            <a:r>
              <a:rPr lang="en-US"/>
              <a:t>Click to edit Master title style</a:t>
            </a:r>
          </a:p>
        </p:txBody>
      </p:sp>
      <p:sp>
        <p:nvSpPr>
          <p:cNvPr id="5" name="Text Placeholder 6">
            <a:extLst>
              <a:ext uri="{FF2B5EF4-FFF2-40B4-BE49-F238E27FC236}">
                <a16:creationId xmlns:a16="http://schemas.microsoft.com/office/drawing/2014/main" id="{ADA6464F-2AB3-E426-F4CD-5D63D9297E16}"/>
              </a:ext>
            </a:extLst>
          </p:cNvPr>
          <p:cNvSpPr>
            <a:spLocks noGrp="1"/>
          </p:cNvSpPr>
          <p:nvPr>
            <p:ph type="body" sz="quarter" idx="12"/>
          </p:nvPr>
        </p:nvSpPr>
        <p:spPr>
          <a:xfrm>
            <a:off x="609600" y="5932967"/>
            <a:ext cx="10972800" cy="316356"/>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6" name="Text Placeholder 7">
            <a:extLst>
              <a:ext uri="{FF2B5EF4-FFF2-40B4-BE49-F238E27FC236}">
                <a16:creationId xmlns:a16="http://schemas.microsoft.com/office/drawing/2014/main" id="{C34BE8D1-6B12-7B0D-05A7-2740C75EEC07}"/>
              </a:ext>
            </a:extLst>
          </p:cNvPr>
          <p:cNvSpPr>
            <a:spLocks noGrp="1"/>
          </p:cNvSpPr>
          <p:nvPr>
            <p:ph type="body" sz="quarter" idx="13"/>
          </p:nvPr>
        </p:nvSpPr>
        <p:spPr>
          <a:xfrm>
            <a:off x="609600" y="1194834"/>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401193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s - Whit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A766986-F9C3-65EB-0925-56EBE6FFBBA6}"/>
              </a:ext>
            </a:extLst>
          </p:cNvPr>
          <p:cNvSpPr>
            <a:spLocks noGrp="1"/>
          </p:cNvSpPr>
          <p:nvPr>
            <p:ph type="body" sz="quarter" idx="18"/>
          </p:nvPr>
        </p:nvSpPr>
        <p:spPr>
          <a:xfrm>
            <a:off x="609600" y="2744942"/>
            <a:ext cx="1567762" cy="2987686"/>
          </a:xfrm>
        </p:spPr>
        <p:txBody>
          <a:bodyPr>
            <a:noAutofit/>
          </a:bodyPr>
          <a:lstStyle>
            <a:lvl1pPr marL="112713" indent="-112713">
              <a:lnSpc>
                <a:spcPct val="95000"/>
              </a:lnSpc>
              <a:spcBef>
                <a:spcPts val="300"/>
              </a:spcBef>
              <a:defRPr sz="900">
                <a:solidFill>
                  <a:schemeClr val="tx2"/>
                </a:solidFill>
              </a:defRPr>
            </a:lvl1pPr>
            <a:lvl2pPr marL="342900" indent="-115888">
              <a:spcBef>
                <a:spcPts val="400"/>
              </a:spcBef>
              <a:defRPr sz="800">
                <a:solidFill>
                  <a:schemeClr val="tx2"/>
                </a:solidFill>
              </a:defRPr>
            </a:lvl2pPr>
            <a:lvl3pPr>
              <a:defRPr sz="900"/>
            </a:lvl3pPr>
            <a:lvl4pPr>
              <a:defRPr sz="800"/>
            </a:lvl4pPr>
            <a:lvl5pPr>
              <a:defRPr sz="800"/>
            </a:lvl5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95839C9F-291F-D756-FA8D-411E01AD0030}"/>
              </a:ext>
            </a:extLst>
          </p:cNvPr>
          <p:cNvSpPr>
            <a:spLocks noGrp="1"/>
          </p:cNvSpPr>
          <p:nvPr>
            <p:ph type="pic" sz="quarter" idx="17"/>
          </p:nvPr>
        </p:nvSpPr>
        <p:spPr>
          <a:xfrm>
            <a:off x="610358" y="883653"/>
            <a:ext cx="1567762" cy="1649923"/>
          </a:xfrm>
          <a:prstGeom prst="roundRect">
            <a:avLst>
              <a:gd name="adj" fmla="val 0"/>
            </a:avLst>
          </a:prstGeom>
          <a:solidFill>
            <a:schemeClr val="accent1"/>
          </a:solidFill>
          <a:effectLst/>
        </p:spPr>
        <p:txBody>
          <a:bodyPr lIns="91440" anchor="ctr">
            <a:noAutofit/>
          </a:bodyPr>
          <a:lstStyle>
            <a:lvl1pPr marL="0" indent="0" algn="ctr">
              <a:buNone/>
              <a:defRPr sz="1600"/>
            </a:lvl1pPr>
          </a:lstStyle>
          <a:p>
            <a:endParaRPr lang="en-US"/>
          </a:p>
        </p:txBody>
      </p:sp>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a:xfrm>
            <a:off x="2480335" y="1043755"/>
            <a:ext cx="8784249" cy="610287"/>
          </a:xfrm>
        </p:spPr>
        <p:txBody>
          <a:bodyPr>
            <a:normAutofit/>
          </a:bodyPr>
          <a:lstStyle>
            <a:lvl1pPr>
              <a:defRPr sz="24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a:xfrm>
            <a:off x="2480334" y="2179464"/>
            <a:ext cx="8053927" cy="3553164"/>
          </a:xfrm>
        </p:spPr>
        <p:txBody>
          <a:bodyPr>
            <a:normAutofit/>
          </a:bodyPr>
          <a:lstStyle>
            <a:lvl1pPr marL="115888" indent="-115888">
              <a:lnSpc>
                <a:spcPct val="110000"/>
              </a:lnSpc>
              <a:defRPr sz="1100"/>
            </a:lvl1pPr>
            <a:lvl2pPr>
              <a:defRPr sz="1050"/>
            </a:lvl2pPr>
            <a:lvl3pPr>
              <a:defRPr sz="10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61BECE9E-03CF-52B7-EC68-A3C5F3CB4EFF}"/>
              </a:ext>
            </a:extLst>
          </p:cNvPr>
          <p:cNvSpPr>
            <a:spLocks noGrp="1"/>
          </p:cNvSpPr>
          <p:nvPr>
            <p:ph type="body" sz="quarter" idx="12"/>
          </p:nvPr>
        </p:nvSpPr>
        <p:spPr>
          <a:xfrm>
            <a:off x="609600" y="5937264"/>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EFFE8D8C-B9BA-DBFE-4CB4-2B40173249A8}"/>
              </a:ext>
            </a:extLst>
          </p:cNvPr>
          <p:cNvSpPr>
            <a:spLocks noGrp="1"/>
          </p:cNvSpPr>
          <p:nvPr>
            <p:ph type="body" sz="quarter" idx="13"/>
          </p:nvPr>
        </p:nvSpPr>
        <p:spPr>
          <a:xfrm>
            <a:off x="2480335" y="1583660"/>
            <a:ext cx="8784249" cy="427038"/>
          </a:xfrm>
        </p:spPr>
        <p:txBody>
          <a:bodyPr>
            <a:normAutofit/>
          </a:bodyPr>
          <a:lstStyle>
            <a:lvl1pPr marL="0" indent="0">
              <a:buNone/>
              <a:defRPr sz="1600" b="0">
                <a:solidFill>
                  <a:schemeClr val="tx1"/>
                </a:solidFill>
              </a:defRPr>
            </a:lvl1pPr>
            <a:lvl2pPr marL="341312" indent="0">
              <a:buNone/>
              <a:defRPr/>
            </a:lvl2pPr>
          </a:lstStyle>
          <a:p>
            <a:pPr lvl="0"/>
            <a:r>
              <a:rPr lang="en-US"/>
              <a:t>Click to edit Master text styles</a:t>
            </a:r>
          </a:p>
        </p:txBody>
      </p:sp>
      <p:cxnSp>
        <p:nvCxnSpPr>
          <p:cNvPr id="12" name="Straight Connector 11">
            <a:extLst>
              <a:ext uri="{FF2B5EF4-FFF2-40B4-BE49-F238E27FC236}">
                <a16:creationId xmlns:a16="http://schemas.microsoft.com/office/drawing/2014/main" id="{33DFAF1F-BE72-EE1A-9F71-4E271F59CF89}"/>
              </a:ext>
            </a:extLst>
          </p:cNvPr>
          <p:cNvCxnSpPr>
            <a:cxnSpLocks/>
          </p:cNvCxnSpPr>
          <p:nvPr userDrawn="1"/>
        </p:nvCxnSpPr>
        <p:spPr>
          <a:xfrm>
            <a:off x="2502588" y="2020809"/>
            <a:ext cx="7959002"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8F78B5D4-24FC-5274-1AC5-01AD31891BA8}"/>
              </a:ext>
            </a:extLst>
          </p:cNvPr>
          <p:cNvSpPr>
            <a:spLocks noGrp="1"/>
          </p:cNvSpPr>
          <p:nvPr>
            <p:ph type="body" sz="quarter" idx="16" hasCustomPrompt="1"/>
          </p:nvPr>
        </p:nvSpPr>
        <p:spPr>
          <a:xfrm>
            <a:off x="2480335" y="729443"/>
            <a:ext cx="3214800" cy="319875"/>
          </a:xfrm>
        </p:spPr>
        <p:txBody>
          <a:bodyPr anchor="b">
            <a:noAutofit/>
          </a:bodyPr>
          <a:lstStyle>
            <a:lvl1pPr marL="0" indent="0">
              <a:buNone/>
              <a:defRPr sz="1000" b="1" spc="90" baseline="0">
                <a:solidFill>
                  <a:schemeClr val="bg2"/>
                </a:solidFill>
              </a:defRPr>
            </a:lvl1pPr>
            <a:lvl2pPr>
              <a:defRPr sz="1050"/>
            </a:lvl2pPr>
            <a:lvl3pPr>
              <a:defRPr sz="10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1887395023"/>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guide id="3" orient="horz" pos="5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3C98E-D05A-ECD7-1662-311B7F0E1E4E}"/>
              </a:ext>
            </a:extLst>
          </p:cNvPr>
          <p:cNvSpPr>
            <a:spLocks noGrp="1"/>
          </p:cNvSpPr>
          <p:nvPr>
            <p:ph type="title"/>
          </p:nvPr>
        </p:nvSpPr>
        <p:spPr/>
        <p:txBody>
          <a:bodyPr/>
          <a:lstStyle/>
          <a:p>
            <a:r>
              <a:rPr lang="en-US"/>
              <a:t>Click to edit Master title style</a:t>
            </a:r>
          </a:p>
        </p:txBody>
      </p:sp>
      <p:sp>
        <p:nvSpPr>
          <p:cNvPr id="5" name="Text Placeholder 6">
            <a:extLst>
              <a:ext uri="{FF2B5EF4-FFF2-40B4-BE49-F238E27FC236}">
                <a16:creationId xmlns:a16="http://schemas.microsoft.com/office/drawing/2014/main" id="{ADA6464F-2AB3-E426-F4CD-5D63D9297E16}"/>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6" name="Text Placeholder 7">
            <a:extLst>
              <a:ext uri="{FF2B5EF4-FFF2-40B4-BE49-F238E27FC236}">
                <a16:creationId xmlns:a16="http://schemas.microsoft.com/office/drawing/2014/main" id="{C34BE8D1-6B12-7B0D-05A7-2740C75EEC07}"/>
              </a:ext>
            </a:extLst>
          </p:cNvPr>
          <p:cNvSpPr>
            <a:spLocks noGrp="1"/>
          </p:cNvSpPr>
          <p:nvPr>
            <p:ph type="body" sz="quarter" idx="13"/>
          </p:nvPr>
        </p:nvSpPr>
        <p:spPr>
          <a:xfrm>
            <a:off x="609600" y="1195228"/>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1497A780-D508-9D7A-CE71-3C551B938DC1}"/>
              </a:ext>
            </a:extLst>
          </p:cNvPr>
          <p:cNvSpPr>
            <a:spLocks noGrp="1"/>
          </p:cNvSpPr>
          <p:nvPr>
            <p:ph type="body" sz="quarter" idx="14"/>
          </p:nvPr>
        </p:nvSpPr>
        <p:spPr>
          <a:xfrm>
            <a:off x="1547600" y="2053665"/>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B2E88992-321B-06A3-FA6A-E3DEE6571F35}"/>
              </a:ext>
            </a:extLst>
          </p:cNvPr>
          <p:cNvSpPr>
            <a:spLocks noGrp="1"/>
          </p:cNvSpPr>
          <p:nvPr>
            <p:ph type="body" sz="quarter" idx="16"/>
          </p:nvPr>
        </p:nvSpPr>
        <p:spPr>
          <a:xfrm>
            <a:off x="1547600" y="2666606"/>
            <a:ext cx="1516392" cy="927274"/>
          </a:xfrm>
        </p:spPr>
        <p:txBody>
          <a:bodyPr lIns="0" tIns="0" rIns="0" bIns="0">
            <a:noAutofit/>
          </a:bodyPr>
          <a:lstStyle>
            <a:lvl1pPr marL="0" indent="0">
              <a:lnSpc>
                <a:spcPct val="95000"/>
              </a:lnSpc>
              <a:spcBef>
                <a:spcPts val="400"/>
              </a:spcBef>
              <a:spcAft>
                <a:spcPts val="0"/>
              </a:spcAft>
              <a:buNone/>
              <a:defRPr sz="800"/>
            </a:lvl1pPr>
            <a:lvl2pPr marL="227013" indent="-111125">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13" name="Text Placeholder 7">
            <a:extLst>
              <a:ext uri="{FF2B5EF4-FFF2-40B4-BE49-F238E27FC236}">
                <a16:creationId xmlns:a16="http://schemas.microsoft.com/office/drawing/2014/main" id="{2E0C554A-7217-4DB1-BF0C-4185B5827D3A}"/>
              </a:ext>
            </a:extLst>
          </p:cNvPr>
          <p:cNvSpPr>
            <a:spLocks noGrp="1"/>
          </p:cNvSpPr>
          <p:nvPr>
            <p:ph type="body" sz="quarter" idx="17"/>
          </p:nvPr>
        </p:nvSpPr>
        <p:spPr>
          <a:xfrm>
            <a:off x="4342170" y="2053665"/>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DB9DC6CC-18EC-FE74-A650-DF1D7E8CF792}"/>
              </a:ext>
            </a:extLst>
          </p:cNvPr>
          <p:cNvSpPr>
            <a:spLocks noGrp="1"/>
          </p:cNvSpPr>
          <p:nvPr>
            <p:ph type="body" sz="quarter" idx="19"/>
          </p:nvPr>
        </p:nvSpPr>
        <p:spPr>
          <a:xfrm>
            <a:off x="4342170" y="2666606"/>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16" name="Text Placeholder 7">
            <a:extLst>
              <a:ext uri="{FF2B5EF4-FFF2-40B4-BE49-F238E27FC236}">
                <a16:creationId xmlns:a16="http://schemas.microsoft.com/office/drawing/2014/main" id="{B7CE8FCD-A808-1457-232F-235488049A7E}"/>
              </a:ext>
            </a:extLst>
          </p:cNvPr>
          <p:cNvSpPr>
            <a:spLocks noGrp="1"/>
          </p:cNvSpPr>
          <p:nvPr>
            <p:ph type="body" sz="quarter" idx="20"/>
          </p:nvPr>
        </p:nvSpPr>
        <p:spPr>
          <a:xfrm>
            <a:off x="7147014" y="2053665"/>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17" name="Picture Placeholder 9">
            <a:extLst>
              <a:ext uri="{FF2B5EF4-FFF2-40B4-BE49-F238E27FC236}">
                <a16:creationId xmlns:a16="http://schemas.microsoft.com/office/drawing/2014/main" id="{5842AF97-C123-FE51-AA5B-27458DCDD68C}"/>
              </a:ext>
            </a:extLst>
          </p:cNvPr>
          <p:cNvSpPr>
            <a:spLocks noGrp="1"/>
          </p:cNvSpPr>
          <p:nvPr>
            <p:ph type="pic" sz="quarter" idx="21"/>
          </p:nvPr>
        </p:nvSpPr>
        <p:spPr>
          <a:xfrm>
            <a:off x="6222867" y="2060486"/>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18" name="Text Placeholder 11">
            <a:extLst>
              <a:ext uri="{FF2B5EF4-FFF2-40B4-BE49-F238E27FC236}">
                <a16:creationId xmlns:a16="http://schemas.microsoft.com/office/drawing/2014/main" id="{F4723D1F-C307-2BA7-727D-00B5FBE9C0E5}"/>
              </a:ext>
            </a:extLst>
          </p:cNvPr>
          <p:cNvSpPr>
            <a:spLocks noGrp="1"/>
          </p:cNvSpPr>
          <p:nvPr>
            <p:ph type="body" sz="quarter" idx="22"/>
          </p:nvPr>
        </p:nvSpPr>
        <p:spPr>
          <a:xfrm>
            <a:off x="7147014" y="2666606"/>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19" name="Text Placeholder 7">
            <a:extLst>
              <a:ext uri="{FF2B5EF4-FFF2-40B4-BE49-F238E27FC236}">
                <a16:creationId xmlns:a16="http://schemas.microsoft.com/office/drawing/2014/main" id="{60C40CA8-E24A-67EB-318F-835156BE78BF}"/>
              </a:ext>
            </a:extLst>
          </p:cNvPr>
          <p:cNvSpPr>
            <a:spLocks noGrp="1"/>
          </p:cNvSpPr>
          <p:nvPr>
            <p:ph type="body" sz="quarter" idx="23"/>
          </p:nvPr>
        </p:nvSpPr>
        <p:spPr>
          <a:xfrm>
            <a:off x="9951707" y="2053665"/>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20" name="Picture Placeholder 9">
            <a:extLst>
              <a:ext uri="{FF2B5EF4-FFF2-40B4-BE49-F238E27FC236}">
                <a16:creationId xmlns:a16="http://schemas.microsoft.com/office/drawing/2014/main" id="{E7F3D019-505D-B3DF-B05F-A0F72F7B4326}"/>
              </a:ext>
            </a:extLst>
          </p:cNvPr>
          <p:cNvSpPr>
            <a:spLocks noGrp="1"/>
          </p:cNvSpPr>
          <p:nvPr>
            <p:ph type="pic" sz="quarter" idx="24"/>
          </p:nvPr>
        </p:nvSpPr>
        <p:spPr>
          <a:xfrm>
            <a:off x="9027560" y="2060486"/>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21" name="Text Placeholder 11">
            <a:extLst>
              <a:ext uri="{FF2B5EF4-FFF2-40B4-BE49-F238E27FC236}">
                <a16:creationId xmlns:a16="http://schemas.microsoft.com/office/drawing/2014/main" id="{1F8D8F99-D5B1-3733-3751-9ACFCB114B74}"/>
              </a:ext>
            </a:extLst>
          </p:cNvPr>
          <p:cNvSpPr>
            <a:spLocks noGrp="1"/>
          </p:cNvSpPr>
          <p:nvPr>
            <p:ph type="body" sz="quarter" idx="25"/>
          </p:nvPr>
        </p:nvSpPr>
        <p:spPr>
          <a:xfrm>
            <a:off x="9951707" y="2666606"/>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22" name="Text Placeholder 7">
            <a:extLst>
              <a:ext uri="{FF2B5EF4-FFF2-40B4-BE49-F238E27FC236}">
                <a16:creationId xmlns:a16="http://schemas.microsoft.com/office/drawing/2014/main" id="{7EA1790F-42A9-F9A9-D728-FD0C96F101DF}"/>
              </a:ext>
            </a:extLst>
          </p:cNvPr>
          <p:cNvSpPr>
            <a:spLocks noGrp="1"/>
          </p:cNvSpPr>
          <p:nvPr>
            <p:ph type="body" sz="quarter" idx="26"/>
          </p:nvPr>
        </p:nvSpPr>
        <p:spPr>
          <a:xfrm>
            <a:off x="1547600" y="4129800"/>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23" name="Picture Placeholder 9">
            <a:extLst>
              <a:ext uri="{FF2B5EF4-FFF2-40B4-BE49-F238E27FC236}">
                <a16:creationId xmlns:a16="http://schemas.microsoft.com/office/drawing/2014/main" id="{ED28971E-6F87-98AB-088A-A49CE0DB9A35}"/>
              </a:ext>
            </a:extLst>
          </p:cNvPr>
          <p:cNvSpPr>
            <a:spLocks noGrp="1"/>
          </p:cNvSpPr>
          <p:nvPr>
            <p:ph type="pic" sz="quarter" idx="27"/>
          </p:nvPr>
        </p:nvSpPr>
        <p:spPr>
          <a:xfrm>
            <a:off x="623453" y="4136621"/>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24" name="Text Placeholder 11">
            <a:extLst>
              <a:ext uri="{FF2B5EF4-FFF2-40B4-BE49-F238E27FC236}">
                <a16:creationId xmlns:a16="http://schemas.microsoft.com/office/drawing/2014/main" id="{94A7CC65-E3A3-CF23-B641-45B10540AD4A}"/>
              </a:ext>
            </a:extLst>
          </p:cNvPr>
          <p:cNvSpPr>
            <a:spLocks noGrp="1"/>
          </p:cNvSpPr>
          <p:nvPr>
            <p:ph type="body" sz="quarter" idx="28"/>
          </p:nvPr>
        </p:nvSpPr>
        <p:spPr>
          <a:xfrm>
            <a:off x="1547600" y="4745891"/>
            <a:ext cx="1516393" cy="927274"/>
          </a:xfrm>
        </p:spPr>
        <p:txBody>
          <a:bodyPr lIns="0" tIns="0" rIns="0" bIns="0">
            <a:noAutofit/>
          </a:bodyPr>
          <a:lstStyle>
            <a:lvl1pPr marL="0" indent="0">
              <a:lnSpc>
                <a:spcPct val="95000"/>
              </a:lnSpc>
              <a:spcBef>
                <a:spcPts val="600"/>
              </a:spcBef>
              <a:spcAft>
                <a:spcPts val="0"/>
              </a:spcAft>
              <a:buNone/>
              <a:defRPr sz="800"/>
            </a:lvl1pPr>
            <a:lvl2pPr marL="227013" indent="-119063">
              <a:lnSpc>
                <a:spcPct val="95000"/>
              </a:lnSpc>
              <a:spcBef>
                <a:spcPts val="6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25" name="Text Placeholder 7">
            <a:extLst>
              <a:ext uri="{FF2B5EF4-FFF2-40B4-BE49-F238E27FC236}">
                <a16:creationId xmlns:a16="http://schemas.microsoft.com/office/drawing/2014/main" id="{CF88EFD6-B0DC-B6D4-592B-C932EE0FB100}"/>
              </a:ext>
            </a:extLst>
          </p:cNvPr>
          <p:cNvSpPr>
            <a:spLocks noGrp="1"/>
          </p:cNvSpPr>
          <p:nvPr>
            <p:ph type="body" sz="quarter" idx="29"/>
          </p:nvPr>
        </p:nvSpPr>
        <p:spPr>
          <a:xfrm>
            <a:off x="4342170" y="4129800"/>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26" name="Picture Placeholder 9">
            <a:extLst>
              <a:ext uri="{FF2B5EF4-FFF2-40B4-BE49-F238E27FC236}">
                <a16:creationId xmlns:a16="http://schemas.microsoft.com/office/drawing/2014/main" id="{B4EBAE05-8C72-C45C-C83E-229EF3F4D9C4}"/>
              </a:ext>
            </a:extLst>
          </p:cNvPr>
          <p:cNvSpPr>
            <a:spLocks noGrp="1"/>
          </p:cNvSpPr>
          <p:nvPr>
            <p:ph type="pic" sz="quarter" idx="30"/>
          </p:nvPr>
        </p:nvSpPr>
        <p:spPr>
          <a:xfrm>
            <a:off x="3418023" y="4136621"/>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27" name="Text Placeholder 11">
            <a:extLst>
              <a:ext uri="{FF2B5EF4-FFF2-40B4-BE49-F238E27FC236}">
                <a16:creationId xmlns:a16="http://schemas.microsoft.com/office/drawing/2014/main" id="{7D08156C-6E00-52A1-12D4-233B42022748}"/>
              </a:ext>
            </a:extLst>
          </p:cNvPr>
          <p:cNvSpPr>
            <a:spLocks noGrp="1"/>
          </p:cNvSpPr>
          <p:nvPr>
            <p:ph type="body" sz="quarter" idx="31"/>
          </p:nvPr>
        </p:nvSpPr>
        <p:spPr>
          <a:xfrm>
            <a:off x="4342170" y="4745891"/>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28" name="Text Placeholder 7">
            <a:extLst>
              <a:ext uri="{FF2B5EF4-FFF2-40B4-BE49-F238E27FC236}">
                <a16:creationId xmlns:a16="http://schemas.microsoft.com/office/drawing/2014/main" id="{17AA6D58-A893-F51D-D30F-67F0D2337150}"/>
              </a:ext>
            </a:extLst>
          </p:cNvPr>
          <p:cNvSpPr>
            <a:spLocks noGrp="1"/>
          </p:cNvSpPr>
          <p:nvPr>
            <p:ph type="body" sz="quarter" idx="32"/>
          </p:nvPr>
        </p:nvSpPr>
        <p:spPr>
          <a:xfrm>
            <a:off x="7147014" y="4129800"/>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29" name="Picture Placeholder 9">
            <a:extLst>
              <a:ext uri="{FF2B5EF4-FFF2-40B4-BE49-F238E27FC236}">
                <a16:creationId xmlns:a16="http://schemas.microsoft.com/office/drawing/2014/main" id="{E3FF3C33-BF1E-84E7-EE7A-A3F3B0C86FCD}"/>
              </a:ext>
            </a:extLst>
          </p:cNvPr>
          <p:cNvSpPr>
            <a:spLocks noGrp="1"/>
          </p:cNvSpPr>
          <p:nvPr>
            <p:ph type="pic" sz="quarter" idx="33"/>
          </p:nvPr>
        </p:nvSpPr>
        <p:spPr>
          <a:xfrm>
            <a:off x="6222867" y="4136621"/>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30" name="Text Placeholder 11">
            <a:extLst>
              <a:ext uri="{FF2B5EF4-FFF2-40B4-BE49-F238E27FC236}">
                <a16:creationId xmlns:a16="http://schemas.microsoft.com/office/drawing/2014/main" id="{C0070151-663E-668A-1312-D5BAFA4E0F59}"/>
              </a:ext>
            </a:extLst>
          </p:cNvPr>
          <p:cNvSpPr>
            <a:spLocks noGrp="1"/>
          </p:cNvSpPr>
          <p:nvPr>
            <p:ph type="body" sz="quarter" idx="34"/>
          </p:nvPr>
        </p:nvSpPr>
        <p:spPr>
          <a:xfrm>
            <a:off x="7147014" y="4745891"/>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sp>
        <p:nvSpPr>
          <p:cNvPr id="31" name="Text Placeholder 7">
            <a:extLst>
              <a:ext uri="{FF2B5EF4-FFF2-40B4-BE49-F238E27FC236}">
                <a16:creationId xmlns:a16="http://schemas.microsoft.com/office/drawing/2014/main" id="{3FEC8E10-0244-8E1E-30BD-D6B288D80DD9}"/>
              </a:ext>
            </a:extLst>
          </p:cNvPr>
          <p:cNvSpPr>
            <a:spLocks noGrp="1"/>
          </p:cNvSpPr>
          <p:nvPr>
            <p:ph type="body" sz="quarter" idx="35"/>
          </p:nvPr>
        </p:nvSpPr>
        <p:spPr>
          <a:xfrm>
            <a:off x="9951707" y="4129800"/>
            <a:ext cx="1516394" cy="612941"/>
          </a:xfrm>
          <a:noFill/>
        </p:spPr>
        <p:txBody>
          <a:bodyPr lIns="0" tIns="0" rIns="0" bIns="0" anchor="t" anchorCtr="0">
            <a:noAutofit/>
          </a:bodyPr>
          <a:lstStyle>
            <a:lvl1pPr marL="0" indent="0">
              <a:lnSpc>
                <a:spcPct val="90000"/>
              </a:lnSpc>
              <a:spcBef>
                <a:spcPts val="200"/>
              </a:spcBef>
              <a:buNone/>
              <a:defRPr sz="1000" b="1" spc="-20" baseline="0">
                <a:solidFill>
                  <a:schemeClr val="accent3"/>
                </a:solidFill>
              </a:defRPr>
            </a:lvl1pPr>
          </a:lstStyle>
          <a:p>
            <a:pPr lvl="0"/>
            <a:r>
              <a:rPr lang="en-US"/>
              <a:t>Click to edit Master text styles</a:t>
            </a:r>
          </a:p>
        </p:txBody>
      </p:sp>
      <p:sp>
        <p:nvSpPr>
          <p:cNvPr id="32" name="Picture Placeholder 9">
            <a:extLst>
              <a:ext uri="{FF2B5EF4-FFF2-40B4-BE49-F238E27FC236}">
                <a16:creationId xmlns:a16="http://schemas.microsoft.com/office/drawing/2014/main" id="{DBBEF2C3-3F79-C0F5-FC5E-166FD9DD6F50}"/>
              </a:ext>
            </a:extLst>
          </p:cNvPr>
          <p:cNvSpPr>
            <a:spLocks noGrp="1"/>
          </p:cNvSpPr>
          <p:nvPr>
            <p:ph type="pic" sz="quarter" idx="36"/>
          </p:nvPr>
        </p:nvSpPr>
        <p:spPr>
          <a:xfrm>
            <a:off x="9027560" y="4136621"/>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33" name="Text Placeholder 11">
            <a:extLst>
              <a:ext uri="{FF2B5EF4-FFF2-40B4-BE49-F238E27FC236}">
                <a16:creationId xmlns:a16="http://schemas.microsoft.com/office/drawing/2014/main" id="{FEAF6BC3-00CE-419B-94B8-9EF09ED03261}"/>
              </a:ext>
            </a:extLst>
          </p:cNvPr>
          <p:cNvSpPr>
            <a:spLocks noGrp="1"/>
          </p:cNvSpPr>
          <p:nvPr>
            <p:ph type="body" sz="quarter" idx="37"/>
          </p:nvPr>
        </p:nvSpPr>
        <p:spPr>
          <a:xfrm>
            <a:off x="9951707" y="4745891"/>
            <a:ext cx="1516393" cy="927274"/>
          </a:xfrm>
        </p:spPr>
        <p:txBody>
          <a:bodyPr lIns="0" tIns="0" rIns="0" bIns="0">
            <a:noAutofit/>
          </a:bodyPr>
          <a:lstStyle>
            <a:lvl1pPr marL="0" indent="0">
              <a:lnSpc>
                <a:spcPct val="95000"/>
              </a:lnSpc>
              <a:spcBef>
                <a:spcPts val="400"/>
              </a:spcBef>
              <a:spcAft>
                <a:spcPts val="0"/>
              </a:spcAft>
              <a:buNone/>
              <a:defRPr sz="800"/>
            </a:lvl1pPr>
            <a:lvl2pPr marL="227013" indent="-119063">
              <a:lnSpc>
                <a:spcPct val="95000"/>
              </a:lnSpc>
              <a:spcBef>
                <a:spcPts val="400"/>
              </a:spcBef>
              <a:spcAft>
                <a:spcPts val="0"/>
              </a:spcAft>
              <a:buFont typeface="Arial" panose="020B0604020202020204" pitchFamily="34" charset="0"/>
              <a:buChar char="•"/>
              <a:defRPr sz="700"/>
            </a:lvl2pPr>
          </a:lstStyle>
          <a:p>
            <a:pPr lvl="0"/>
            <a:r>
              <a:rPr lang="en-US"/>
              <a:t>Click to edit Master text styles</a:t>
            </a:r>
          </a:p>
          <a:p>
            <a:pPr lvl="1"/>
            <a:r>
              <a:rPr lang="en-US"/>
              <a:t>Second level</a:t>
            </a:r>
          </a:p>
        </p:txBody>
      </p:sp>
      <p:cxnSp>
        <p:nvCxnSpPr>
          <p:cNvPr id="37" name="Straight Connector 36">
            <a:extLst>
              <a:ext uri="{FF2B5EF4-FFF2-40B4-BE49-F238E27FC236}">
                <a16:creationId xmlns:a16="http://schemas.microsoft.com/office/drawing/2014/main" id="{BE64D470-D6DA-DB41-B19B-36F8E07F9C9E}"/>
              </a:ext>
            </a:extLst>
          </p:cNvPr>
          <p:cNvCxnSpPr/>
          <p:nvPr userDrawn="1"/>
        </p:nvCxnSpPr>
        <p:spPr>
          <a:xfrm>
            <a:off x="1410750" y="2053664"/>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1AA80E9-CF63-1E52-6230-4906482F50E4}"/>
              </a:ext>
            </a:extLst>
          </p:cNvPr>
          <p:cNvCxnSpPr/>
          <p:nvPr userDrawn="1"/>
        </p:nvCxnSpPr>
        <p:spPr>
          <a:xfrm>
            <a:off x="1410750" y="4129800"/>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AAA812B-9688-F685-6A4F-EF230ABD7889}"/>
              </a:ext>
            </a:extLst>
          </p:cNvPr>
          <p:cNvCxnSpPr/>
          <p:nvPr userDrawn="1"/>
        </p:nvCxnSpPr>
        <p:spPr>
          <a:xfrm>
            <a:off x="4207113" y="2053664"/>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63D8E52-F2BD-97CB-38E6-A681C9B09CEC}"/>
              </a:ext>
            </a:extLst>
          </p:cNvPr>
          <p:cNvCxnSpPr/>
          <p:nvPr userDrawn="1"/>
        </p:nvCxnSpPr>
        <p:spPr>
          <a:xfrm>
            <a:off x="4207113" y="4129800"/>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834AE449-BA05-67F2-11B6-D7DB3491B979}"/>
              </a:ext>
            </a:extLst>
          </p:cNvPr>
          <p:cNvCxnSpPr/>
          <p:nvPr userDrawn="1"/>
        </p:nvCxnSpPr>
        <p:spPr>
          <a:xfrm>
            <a:off x="7008792" y="2053664"/>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8A7D066-9767-1A61-DE2E-2C8D7FB19F3A}"/>
              </a:ext>
            </a:extLst>
          </p:cNvPr>
          <p:cNvCxnSpPr/>
          <p:nvPr userDrawn="1"/>
        </p:nvCxnSpPr>
        <p:spPr>
          <a:xfrm>
            <a:off x="7008792" y="4129800"/>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7A6F2ED-A0B3-1515-568A-FDBEC7556782}"/>
              </a:ext>
            </a:extLst>
          </p:cNvPr>
          <p:cNvCxnSpPr/>
          <p:nvPr userDrawn="1"/>
        </p:nvCxnSpPr>
        <p:spPr>
          <a:xfrm>
            <a:off x="9807249" y="2053664"/>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7279B6C7-7DE6-C423-171E-E30B9FF41CB8}"/>
              </a:ext>
            </a:extLst>
          </p:cNvPr>
          <p:cNvCxnSpPr/>
          <p:nvPr userDrawn="1"/>
        </p:nvCxnSpPr>
        <p:spPr>
          <a:xfrm>
            <a:off x="9807249" y="4129800"/>
            <a:ext cx="0" cy="1371600"/>
          </a:xfrm>
          <a:prstGeom prst="line">
            <a:avLst/>
          </a:prstGeom>
          <a:ln w="9525">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E21F584E-D132-3464-8935-C3E5A65DBC9F}"/>
              </a:ext>
            </a:extLst>
          </p:cNvPr>
          <p:cNvSpPr>
            <a:spLocks noGrp="1"/>
          </p:cNvSpPr>
          <p:nvPr>
            <p:ph type="pic" sz="quarter" idx="15"/>
          </p:nvPr>
        </p:nvSpPr>
        <p:spPr>
          <a:xfrm>
            <a:off x="623453" y="2060486"/>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
        <p:nvSpPr>
          <p:cNvPr id="14" name="Picture Placeholder 9">
            <a:extLst>
              <a:ext uri="{FF2B5EF4-FFF2-40B4-BE49-F238E27FC236}">
                <a16:creationId xmlns:a16="http://schemas.microsoft.com/office/drawing/2014/main" id="{DFBA97F0-435D-910E-BB97-791C8F4B8F93}"/>
              </a:ext>
            </a:extLst>
          </p:cNvPr>
          <p:cNvSpPr>
            <a:spLocks noGrp="1"/>
          </p:cNvSpPr>
          <p:nvPr>
            <p:ph type="pic" sz="quarter" idx="18"/>
          </p:nvPr>
        </p:nvSpPr>
        <p:spPr>
          <a:xfrm>
            <a:off x="3418023" y="2060486"/>
            <a:ext cx="638840" cy="857781"/>
          </a:xfrm>
          <a:solidFill>
            <a:schemeClr val="bg2">
              <a:lumMod val="20000"/>
              <a:lumOff val="80000"/>
            </a:schemeClr>
          </a:solidFill>
        </p:spPr>
        <p:txBody>
          <a:bodyPr lIns="91440" anchor="t">
            <a:noAutofit/>
          </a:bodyPr>
          <a:lstStyle>
            <a:lvl1pPr marL="0" indent="0" algn="ctr">
              <a:buNone/>
              <a:defRPr sz="900"/>
            </a:lvl1pPr>
          </a:lstStyle>
          <a:p>
            <a:endParaRPr lang="en-US"/>
          </a:p>
        </p:txBody>
      </p:sp>
    </p:spTree>
    <p:extLst>
      <p:ext uri="{BB962C8B-B14F-4D97-AF65-F5344CB8AC3E}">
        <p14:creationId xmlns:p14="http://schemas.microsoft.com/office/powerpoint/2010/main" val="1414984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1892-C135-78E8-569F-FD917904EECA}"/>
              </a:ext>
            </a:extLst>
          </p:cNvPr>
          <p:cNvSpPr>
            <a:spLocks noGrp="1"/>
          </p:cNvSpPr>
          <p:nvPr>
            <p:ph type="title"/>
          </p:nvPr>
        </p:nvSpPr>
        <p:spPr>
          <a:xfrm>
            <a:off x="609600" y="212725"/>
            <a:ext cx="10972800" cy="9683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8FED8-1689-ACD5-8669-4F34710B1ED7}"/>
              </a:ext>
            </a:extLst>
          </p:cNvPr>
          <p:cNvSpPr>
            <a:spLocks noGrp="1"/>
          </p:cNvSpPr>
          <p:nvPr>
            <p:ph type="body" idx="1"/>
          </p:nvPr>
        </p:nvSpPr>
        <p:spPr>
          <a:xfrm>
            <a:off x="609600" y="1627188"/>
            <a:ext cx="5387975" cy="553572"/>
          </a:xfrm>
        </p:spPr>
        <p:txBody>
          <a:bodyPr anchor="b">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8F9AA1-B817-788E-4B17-4515C582E787}"/>
              </a:ext>
            </a:extLst>
          </p:cNvPr>
          <p:cNvSpPr>
            <a:spLocks noGrp="1"/>
          </p:cNvSpPr>
          <p:nvPr>
            <p:ph sz="half" idx="2"/>
          </p:nvPr>
        </p:nvSpPr>
        <p:spPr>
          <a:xfrm>
            <a:off x="609600" y="2338017"/>
            <a:ext cx="5387975" cy="364368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49AFD-8404-45F4-9797-86FBDDB6B03A}"/>
              </a:ext>
            </a:extLst>
          </p:cNvPr>
          <p:cNvSpPr>
            <a:spLocks noGrp="1"/>
          </p:cNvSpPr>
          <p:nvPr>
            <p:ph type="body" sz="quarter" idx="3"/>
          </p:nvPr>
        </p:nvSpPr>
        <p:spPr>
          <a:xfrm>
            <a:off x="6167890" y="1627188"/>
            <a:ext cx="5414510" cy="553572"/>
          </a:xfrm>
        </p:spPr>
        <p:txBody>
          <a:bodyPr anchor="b">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75F8F8-1F35-0836-8DC9-582CE69AD3EF}"/>
              </a:ext>
            </a:extLst>
          </p:cNvPr>
          <p:cNvSpPr>
            <a:spLocks noGrp="1"/>
          </p:cNvSpPr>
          <p:nvPr>
            <p:ph sz="quarter" idx="4"/>
          </p:nvPr>
        </p:nvSpPr>
        <p:spPr>
          <a:xfrm>
            <a:off x="6167890" y="2338017"/>
            <a:ext cx="5414510" cy="364368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92B916E-06C6-4969-590D-6A106A879443}"/>
              </a:ext>
            </a:extLst>
          </p:cNvPr>
          <p:cNvSpPr>
            <a:spLocks noGrp="1"/>
          </p:cNvSpPr>
          <p:nvPr>
            <p:ph type="body" sz="quarter" idx="12"/>
          </p:nvPr>
        </p:nvSpPr>
        <p:spPr>
          <a:xfrm>
            <a:off x="609600" y="5931934"/>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142234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3B43BF0-E87C-42C4-DBE0-B34DCEC474FD}"/>
              </a:ext>
            </a:extLst>
          </p:cNvPr>
          <p:cNvSpPr>
            <a:spLocks noGrp="1"/>
          </p:cNvSpPr>
          <p:nvPr>
            <p:ph type="body" sz="quarter" idx="12"/>
          </p:nvPr>
        </p:nvSpPr>
        <p:spPr>
          <a:xfrm>
            <a:off x="609600" y="5930162"/>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265670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DB61-BBFF-92D9-91F3-6156BD8F1CA4}"/>
              </a:ext>
            </a:extLst>
          </p:cNvPr>
          <p:cNvSpPr>
            <a:spLocks noGrp="1"/>
          </p:cNvSpPr>
          <p:nvPr>
            <p:ph type="title"/>
          </p:nvPr>
        </p:nvSpPr>
        <p:spPr>
          <a:xfrm>
            <a:off x="609600" y="239233"/>
            <a:ext cx="4225222" cy="1676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A32AD-24F1-BBC3-73B5-0F69A3293E2F}"/>
              </a:ext>
            </a:extLst>
          </p:cNvPr>
          <p:cNvSpPr>
            <a:spLocks noGrp="1"/>
          </p:cNvSpPr>
          <p:nvPr>
            <p:ph idx="1"/>
          </p:nvPr>
        </p:nvSpPr>
        <p:spPr>
          <a:xfrm>
            <a:off x="5114068" y="239234"/>
            <a:ext cx="6468331" cy="5742466"/>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814DE-F984-66F8-E91F-039E69DC6284}"/>
              </a:ext>
            </a:extLst>
          </p:cNvPr>
          <p:cNvSpPr>
            <a:spLocks noGrp="1"/>
          </p:cNvSpPr>
          <p:nvPr>
            <p:ph type="body" sz="half" idx="2"/>
          </p:nvPr>
        </p:nvSpPr>
        <p:spPr>
          <a:xfrm>
            <a:off x="609600" y="2057401"/>
            <a:ext cx="4225222" cy="3924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6">
            <a:extLst>
              <a:ext uri="{FF2B5EF4-FFF2-40B4-BE49-F238E27FC236}">
                <a16:creationId xmlns:a16="http://schemas.microsoft.com/office/drawing/2014/main" id="{18C8D226-93CB-6C90-DFE5-F949B1E419BA}"/>
              </a:ext>
            </a:extLst>
          </p:cNvPr>
          <p:cNvSpPr>
            <a:spLocks noGrp="1"/>
          </p:cNvSpPr>
          <p:nvPr>
            <p:ph type="body" sz="quarter" idx="12"/>
          </p:nvPr>
        </p:nvSpPr>
        <p:spPr>
          <a:xfrm>
            <a:off x="609600" y="5930213"/>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320980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1BECE9E-03CF-52B7-EC68-A3C5F3CB4EFF}"/>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1166817440"/>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A64E-6BDB-DDD1-AB48-7BF7C1473308}"/>
              </a:ext>
            </a:extLst>
          </p:cNvPr>
          <p:cNvSpPr>
            <a:spLocks noGrp="1"/>
          </p:cNvSpPr>
          <p:nvPr>
            <p:ph type="title"/>
          </p:nvPr>
        </p:nvSpPr>
        <p:spPr>
          <a:xfrm>
            <a:off x="609600" y="239233"/>
            <a:ext cx="4162425" cy="1676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D6710D-4300-3EDF-244B-8CF06C21DAFE}"/>
              </a:ext>
            </a:extLst>
          </p:cNvPr>
          <p:cNvSpPr>
            <a:spLocks noGrp="1"/>
          </p:cNvSpPr>
          <p:nvPr>
            <p:ph type="pic" idx="1"/>
          </p:nvPr>
        </p:nvSpPr>
        <p:spPr>
          <a:xfrm>
            <a:off x="4955281" y="239234"/>
            <a:ext cx="6627119" cy="574246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ACBA03-0944-2A63-E8DD-E4B9FD5B8277}"/>
              </a:ext>
            </a:extLst>
          </p:cNvPr>
          <p:cNvSpPr>
            <a:spLocks noGrp="1"/>
          </p:cNvSpPr>
          <p:nvPr>
            <p:ph type="body" sz="half" idx="2"/>
          </p:nvPr>
        </p:nvSpPr>
        <p:spPr>
          <a:xfrm>
            <a:off x="609600" y="2057400"/>
            <a:ext cx="4162425" cy="3924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6">
            <a:extLst>
              <a:ext uri="{FF2B5EF4-FFF2-40B4-BE49-F238E27FC236}">
                <a16:creationId xmlns:a16="http://schemas.microsoft.com/office/drawing/2014/main" id="{FE5BF898-3745-12B2-FD82-818CCA87FBCC}"/>
              </a:ext>
            </a:extLst>
          </p:cNvPr>
          <p:cNvSpPr>
            <a:spLocks noGrp="1"/>
          </p:cNvSpPr>
          <p:nvPr>
            <p:ph type="body" sz="quarter" idx="12"/>
          </p:nvPr>
        </p:nvSpPr>
        <p:spPr>
          <a:xfrm>
            <a:off x="609600" y="5931985"/>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3918722627"/>
      </p:ext>
    </p:extLst>
  </p:cSld>
  <p:clrMapOvr>
    <a:masterClrMapping/>
  </p:clrMapOvr>
  <p:extLst>
    <p:ext uri="{DCECCB84-F9BA-43D5-87BE-67443E8EF086}">
      <p15:sldGuideLst xmlns:p15="http://schemas.microsoft.com/office/powerpoint/2012/main">
        <p15:guide id="1" pos="3000" userDrawn="1">
          <p15:clr>
            <a:srgbClr val="FBAE40"/>
          </p15:clr>
        </p15:guide>
        <p15:guide id="2" pos="3120" userDrawn="1">
          <p15:clr>
            <a:srgbClr val="FBAE40"/>
          </p15:clr>
        </p15:guide>
        <p15:guide id="3" pos="23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41B0-FDF2-261C-2C6C-16B47D9BE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60F13-4E08-A1F2-8D56-EB0858C8C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6">
            <a:extLst>
              <a:ext uri="{FF2B5EF4-FFF2-40B4-BE49-F238E27FC236}">
                <a16:creationId xmlns:a16="http://schemas.microsoft.com/office/drawing/2014/main" id="{1824E915-F914-2F09-0A75-F32CB2B9D7A7}"/>
              </a:ext>
            </a:extLst>
          </p:cNvPr>
          <p:cNvSpPr>
            <a:spLocks noGrp="1"/>
          </p:cNvSpPr>
          <p:nvPr>
            <p:ph type="body" sz="quarter" idx="12"/>
          </p:nvPr>
        </p:nvSpPr>
        <p:spPr>
          <a:xfrm>
            <a:off x="609600" y="5931934"/>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637147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24B28-7C3C-0C03-AAC8-DF41D9A11403}"/>
              </a:ext>
            </a:extLst>
          </p:cNvPr>
          <p:cNvSpPr>
            <a:spLocks noGrp="1"/>
          </p:cNvSpPr>
          <p:nvPr>
            <p:ph type="title" orient="vert"/>
          </p:nvPr>
        </p:nvSpPr>
        <p:spPr>
          <a:xfrm>
            <a:off x="9696892" y="381000"/>
            <a:ext cx="1885507" cy="5600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BE7BA-5A85-4197-F74E-C9EA8E75507A}"/>
              </a:ext>
            </a:extLst>
          </p:cNvPr>
          <p:cNvSpPr>
            <a:spLocks noGrp="1"/>
          </p:cNvSpPr>
          <p:nvPr>
            <p:ph type="body" orient="vert" idx="1"/>
          </p:nvPr>
        </p:nvSpPr>
        <p:spPr>
          <a:xfrm>
            <a:off x="609599" y="381000"/>
            <a:ext cx="8895907" cy="5600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7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ntent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1BECE9E-03CF-52B7-EC68-A3C5F3CB4EFF}"/>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EFFE8D8C-B9BA-DBFE-4CB4-2B40173249A8}"/>
              </a:ext>
            </a:extLst>
          </p:cNvPr>
          <p:cNvSpPr>
            <a:spLocks noGrp="1"/>
          </p:cNvSpPr>
          <p:nvPr>
            <p:ph type="body" sz="quarter" idx="13"/>
          </p:nvPr>
        </p:nvSpPr>
        <p:spPr>
          <a:xfrm>
            <a:off x="609600" y="1191732"/>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4250639900"/>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a:xfrm>
            <a:off x="609599" y="1627188"/>
            <a:ext cx="10972797" cy="4354512"/>
          </a:xfrm>
        </p:spPr>
        <p:txBody>
          <a:bodyPr numCol="2" spcCol="274320">
            <a:normAutofit/>
          </a:bodyPr>
          <a:lstStyle>
            <a:lvl1pPr>
              <a:defRPr sz="1100"/>
            </a:lvl1pPr>
            <a:lvl2pPr>
              <a:defRPr sz="1050"/>
            </a:lvl2pPr>
            <a:lvl3pPr>
              <a:defRPr sz="9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1BECE9E-03CF-52B7-EC68-A3C5F3CB4EFF}"/>
              </a:ext>
            </a:extLst>
          </p:cNvPr>
          <p:cNvSpPr>
            <a:spLocks noGrp="1"/>
          </p:cNvSpPr>
          <p:nvPr>
            <p:ph type="body" sz="quarter" idx="12"/>
          </p:nvPr>
        </p:nvSpPr>
        <p:spPr>
          <a:xfrm>
            <a:off x="609600" y="5935531"/>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6" name="Rectangle 5">
            <a:extLst>
              <a:ext uri="{FF2B5EF4-FFF2-40B4-BE49-F238E27FC236}">
                <a16:creationId xmlns:a16="http://schemas.microsoft.com/office/drawing/2014/main" id="{3D5EE884-3FCC-9756-6FB1-6F236512EDDF}"/>
              </a:ext>
            </a:extLst>
          </p:cNvPr>
          <p:cNvSpPr/>
          <p:nvPr userDrawn="1"/>
        </p:nvSpPr>
        <p:spPr>
          <a:xfrm>
            <a:off x="4232365" y="6427788"/>
            <a:ext cx="2769325" cy="201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52983"/>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a:xfrm>
            <a:off x="609600" y="723900"/>
            <a:ext cx="10972800" cy="952500"/>
          </a:xfrm>
        </p:spPr>
        <p:txBody>
          <a:bodyPr>
            <a:normAutofit/>
          </a:bodyPr>
          <a:lstStyle>
            <a:lvl1pPr>
              <a:defRPr sz="36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61BECE9E-03CF-52B7-EC68-A3C5F3CB4EFF}"/>
              </a:ext>
            </a:extLst>
          </p:cNvPr>
          <p:cNvSpPr>
            <a:spLocks noGrp="1"/>
          </p:cNvSpPr>
          <p:nvPr>
            <p:ph type="body" sz="quarter" idx="12"/>
          </p:nvPr>
        </p:nvSpPr>
        <p:spPr>
          <a:xfrm>
            <a:off x="609600" y="5935531"/>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395969412"/>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3EA350-8E29-8A2C-8F14-401FCF8965A8}"/>
              </a:ext>
            </a:extLst>
          </p:cNvPr>
          <p:cNvSpPr/>
          <p:nvPr userDrawn="1"/>
        </p:nvSpPr>
        <p:spPr>
          <a:xfrm>
            <a:off x="1" y="0"/>
            <a:ext cx="12191992" cy="6858000"/>
          </a:xfrm>
          <a:prstGeom prst="rect">
            <a:avLst/>
          </a:prstGeom>
          <a:gradFill>
            <a:gsLst>
              <a:gs pos="7000">
                <a:schemeClr val="accent3"/>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7287" tIns="48643" rIns="97287" bIns="48643" rtlCol="0" anchor="ctr"/>
          <a:lstStyle/>
          <a:p>
            <a:pPr algn="ctr"/>
            <a:endParaRPr lang="en-US" sz="791" kern="400">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EFD1C9D5-950F-FB97-6CB2-37B2B5CA83B7}"/>
              </a:ext>
            </a:extLst>
          </p:cNvPr>
          <p:cNvPicPr>
            <a:picLocks noChangeAspect="1"/>
          </p:cNvPicPr>
          <p:nvPr userDrawn="1"/>
        </p:nvPicPr>
        <p:blipFill rotWithShape="1">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978" t="21649" r="11560" b="25914"/>
          <a:stretch/>
        </p:blipFill>
        <p:spPr>
          <a:xfrm>
            <a:off x="3830989" y="-1781"/>
            <a:ext cx="8361004" cy="6870375"/>
          </a:xfrm>
          <a:prstGeom prst="rect">
            <a:avLst/>
          </a:prstGeom>
        </p:spPr>
      </p:pic>
      <p:sp>
        <p:nvSpPr>
          <p:cNvPr id="2" name="Title 1">
            <a:extLst>
              <a:ext uri="{FF2B5EF4-FFF2-40B4-BE49-F238E27FC236}">
                <a16:creationId xmlns:a16="http://schemas.microsoft.com/office/drawing/2014/main" id="{C7188CA4-6C2B-4FDB-6CD2-FDE2EF14638F}"/>
              </a:ext>
            </a:extLst>
          </p:cNvPr>
          <p:cNvSpPr>
            <a:spLocks noGrp="1"/>
          </p:cNvSpPr>
          <p:nvPr>
            <p:ph type="title"/>
          </p:nvPr>
        </p:nvSpPr>
        <p:spPr>
          <a:xfrm>
            <a:off x="609603" y="723900"/>
            <a:ext cx="9893973" cy="952500"/>
          </a:xfrm>
        </p:spPr>
        <p:txBody>
          <a:bodyPr>
            <a:normAutofit/>
          </a:bodyPr>
          <a:lstStyle>
            <a:lvl1pPr>
              <a:defRPr sz="4000" b="0">
                <a:solidFill>
                  <a:schemeClr val="accent2">
                    <a:lumMod val="40000"/>
                    <a:lumOff val="6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AE7C9B6-92EC-F5C4-ABB4-0CF874B01F85}"/>
              </a:ext>
            </a:extLst>
          </p:cNvPr>
          <p:cNvSpPr>
            <a:spLocks noGrp="1"/>
          </p:cNvSpPr>
          <p:nvPr>
            <p:ph idx="1"/>
          </p:nvPr>
        </p:nvSpPr>
        <p:spPr>
          <a:xfrm>
            <a:off x="609600" y="1905000"/>
            <a:ext cx="9893973" cy="4076700"/>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FCF4B1B-3E2A-51D6-CAB6-3AE5C2F2DC46}"/>
              </a:ext>
            </a:extLst>
          </p:cNvPr>
          <p:cNvCxnSpPr>
            <a:cxnSpLocks/>
          </p:cNvCxnSpPr>
          <p:nvPr userDrawn="1"/>
        </p:nvCxnSpPr>
        <p:spPr>
          <a:xfrm>
            <a:off x="609602" y="6324600"/>
            <a:ext cx="10972798" cy="0"/>
          </a:xfrm>
          <a:prstGeom prst="line">
            <a:avLst/>
          </a:prstGeom>
          <a:ln w="63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0376A00-1A29-9356-005C-6B898F4AC11C}"/>
              </a:ext>
            </a:extLst>
          </p:cNvPr>
          <p:cNvSpPr txBox="1"/>
          <p:nvPr userDrawn="1"/>
        </p:nvSpPr>
        <p:spPr>
          <a:xfrm>
            <a:off x="609599" y="6398555"/>
            <a:ext cx="8867921" cy="2308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D4EBEC"/>
                </a:solidFill>
                <a:effectLst/>
                <a:uLnTx/>
                <a:uFillTx/>
                <a:latin typeface="Arial Narrow" panose="020B0606020202030204" pitchFamily="34" charset="0"/>
                <a:ea typeface="+mn-ea"/>
                <a:cs typeface="+mn-cs"/>
              </a:rPr>
              <a:t>FOR INTERNAL USE ONLY.  </a:t>
            </a:r>
            <a:r>
              <a:rPr kumimoji="0" lang="en-US" sz="900" b="0" i="0" u="none" strike="noStrike" kern="1200" cap="none" spc="0" normalizeH="0" baseline="0" noProof="0">
                <a:ln>
                  <a:noFill/>
                </a:ln>
                <a:solidFill>
                  <a:srgbClr val="D4EBEC"/>
                </a:solidFill>
                <a:effectLst/>
                <a:uLnTx/>
                <a:uFillTx/>
                <a:latin typeface="+mn-lt"/>
                <a:ea typeface="+mn-ea"/>
                <a:cs typeface="+mn-cs"/>
              </a:rPr>
              <a:t>©2025 M&amp;T Bank and its affiliates and subsidiaries. All rights reserved. Please see disclosures for important information.</a:t>
            </a:r>
          </a:p>
        </p:txBody>
      </p:sp>
      <p:sp>
        <p:nvSpPr>
          <p:cNvPr id="9" name="TextBox 8">
            <a:extLst>
              <a:ext uri="{FF2B5EF4-FFF2-40B4-BE49-F238E27FC236}">
                <a16:creationId xmlns:a16="http://schemas.microsoft.com/office/drawing/2014/main" id="{15E4922B-B032-BC3E-6979-62E398455005}"/>
              </a:ext>
            </a:extLst>
          </p:cNvPr>
          <p:cNvSpPr txBox="1"/>
          <p:nvPr userDrawn="1"/>
        </p:nvSpPr>
        <p:spPr>
          <a:xfrm>
            <a:off x="11083828" y="6398555"/>
            <a:ext cx="498572" cy="230832"/>
          </a:xfrm>
          <a:prstGeom prst="rect">
            <a:avLst/>
          </a:prstGeom>
          <a:noFill/>
        </p:spPr>
        <p:txBody>
          <a:bodyPr wrap="square" rIns="0">
            <a:spAutoFit/>
          </a:bodyPr>
          <a:lstStyle/>
          <a:p>
            <a:pPr algn="r"/>
            <a:r>
              <a:rPr lang="en-US" sz="900" b="1">
                <a:solidFill>
                  <a:srgbClr val="D4EBEC"/>
                </a:solidFill>
              </a:rPr>
              <a:t>‹#›</a:t>
            </a:r>
          </a:p>
        </p:txBody>
      </p:sp>
      <p:sp>
        <p:nvSpPr>
          <p:cNvPr id="11" name="Text Placeholder 6">
            <a:extLst>
              <a:ext uri="{FF2B5EF4-FFF2-40B4-BE49-F238E27FC236}">
                <a16:creationId xmlns:a16="http://schemas.microsoft.com/office/drawing/2014/main" id="{94421430-B107-D02A-2C20-36D04E06964C}"/>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rgbClr val="D4EBEC"/>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1497799038"/>
      </p:ext>
    </p:extLst>
  </p:cSld>
  <p:clrMapOvr>
    <a:masterClrMapping/>
  </p:clrMapOvr>
  <p:extLst>
    <p:ext uri="{DCECCB84-F9BA-43D5-87BE-67443E8EF086}">
      <p15:sldGuideLst xmlns:p15="http://schemas.microsoft.com/office/powerpoint/2012/main">
        <p15:guide id="1" pos="3000" userDrawn="1">
          <p15:clr>
            <a:srgbClr val="FBAE40"/>
          </p15:clr>
        </p15:guide>
        <p15:guide id="2" pos="25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DB61-BBFF-92D9-91F3-6156BD8F1CA4}"/>
              </a:ext>
            </a:extLst>
          </p:cNvPr>
          <p:cNvSpPr>
            <a:spLocks noGrp="1"/>
          </p:cNvSpPr>
          <p:nvPr>
            <p:ph type="title"/>
          </p:nvPr>
        </p:nvSpPr>
        <p:spPr>
          <a:xfrm>
            <a:off x="4540155" y="228600"/>
            <a:ext cx="7042245" cy="119616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A32AD-24F1-BBC3-73B5-0F69A3293E2F}"/>
              </a:ext>
            </a:extLst>
          </p:cNvPr>
          <p:cNvSpPr>
            <a:spLocks noGrp="1"/>
          </p:cNvSpPr>
          <p:nvPr>
            <p:ph idx="1"/>
          </p:nvPr>
        </p:nvSpPr>
        <p:spPr>
          <a:xfrm>
            <a:off x="4540156" y="1627188"/>
            <a:ext cx="7042244" cy="4354511"/>
          </a:xfrm>
        </p:spPr>
        <p:txBody>
          <a:bodyPr anchor="t">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814DE-F984-66F8-E91F-039E69DC6284}"/>
              </a:ext>
            </a:extLst>
          </p:cNvPr>
          <p:cNvSpPr>
            <a:spLocks noGrp="1"/>
          </p:cNvSpPr>
          <p:nvPr>
            <p:ph type="body" sz="half" idx="2"/>
          </p:nvPr>
        </p:nvSpPr>
        <p:spPr>
          <a:xfrm>
            <a:off x="609600" y="228600"/>
            <a:ext cx="3643952" cy="5753099"/>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6">
            <a:extLst>
              <a:ext uri="{FF2B5EF4-FFF2-40B4-BE49-F238E27FC236}">
                <a16:creationId xmlns:a16="http://schemas.microsoft.com/office/drawing/2014/main" id="{EFBB98C4-8328-9DCA-B511-8D50314BF885}"/>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27221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DB61-BBFF-92D9-91F3-6156BD8F1CA4}"/>
              </a:ext>
            </a:extLst>
          </p:cNvPr>
          <p:cNvSpPr>
            <a:spLocks noGrp="1"/>
          </p:cNvSpPr>
          <p:nvPr>
            <p:ph type="title"/>
          </p:nvPr>
        </p:nvSpPr>
        <p:spPr>
          <a:xfrm>
            <a:off x="609600" y="228600"/>
            <a:ext cx="10972801" cy="952500"/>
          </a:xfrm>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D80A32AD-24F1-BBC3-73B5-0F69A3293E2F}"/>
              </a:ext>
            </a:extLst>
          </p:cNvPr>
          <p:cNvSpPr>
            <a:spLocks noGrp="1"/>
          </p:cNvSpPr>
          <p:nvPr>
            <p:ph idx="1"/>
          </p:nvPr>
        </p:nvSpPr>
        <p:spPr>
          <a:xfrm>
            <a:off x="4540156" y="1781175"/>
            <a:ext cx="7042244" cy="4200524"/>
          </a:xfrm>
        </p:spPr>
        <p:txBody>
          <a:bodyPr anchor="t">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814DE-F984-66F8-E91F-039E69DC6284}"/>
              </a:ext>
            </a:extLst>
          </p:cNvPr>
          <p:cNvSpPr>
            <a:spLocks noGrp="1"/>
          </p:cNvSpPr>
          <p:nvPr>
            <p:ph type="body" sz="half" idx="2"/>
          </p:nvPr>
        </p:nvSpPr>
        <p:spPr>
          <a:xfrm>
            <a:off x="609600" y="1781174"/>
            <a:ext cx="3643952" cy="4200524"/>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6">
            <a:extLst>
              <a:ext uri="{FF2B5EF4-FFF2-40B4-BE49-F238E27FC236}">
                <a16:creationId xmlns:a16="http://schemas.microsoft.com/office/drawing/2014/main" id="{16C1A5DE-9F2A-C990-28BE-240D495FA52D}"/>
              </a:ext>
            </a:extLst>
          </p:cNvPr>
          <p:cNvSpPr>
            <a:spLocks noGrp="1"/>
          </p:cNvSpPr>
          <p:nvPr>
            <p:ph type="body" sz="quarter" idx="12"/>
          </p:nvPr>
        </p:nvSpPr>
        <p:spPr>
          <a:xfrm>
            <a:off x="609600" y="5937250"/>
            <a:ext cx="10972800" cy="311150"/>
          </a:xfrm>
        </p:spPr>
        <p:txBody>
          <a:bodyPr lIns="0" tIns="0" rIns="0" bIns="18288" anchor="b">
            <a:normAutofit/>
          </a:bodyPr>
          <a:lstStyle>
            <a:lvl1pPr marL="0" indent="0">
              <a:lnSpc>
                <a:spcPct val="90000"/>
              </a:lnSpc>
              <a:spcBef>
                <a:spcPts val="200"/>
              </a:spcBef>
              <a:buNone/>
              <a:defRPr sz="1000">
                <a:solidFill>
                  <a:schemeClr val="tx2"/>
                </a:solidFill>
              </a:defRPr>
            </a:lvl1pPr>
            <a:lvl2pPr marL="341312" indent="0">
              <a:buNone/>
              <a:defRPr/>
            </a:lvl2pPr>
          </a:lstStyle>
          <a:p>
            <a:pPr lvl="0"/>
            <a:r>
              <a:rPr lang="en-US"/>
              <a:t>Click to edit Master text styles</a:t>
            </a:r>
          </a:p>
        </p:txBody>
      </p:sp>
      <p:sp>
        <p:nvSpPr>
          <p:cNvPr id="5" name="Text Placeholder 7">
            <a:extLst>
              <a:ext uri="{FF2B5EF4-FFF2-40B4-BE49-F238E27FC236}">
                <a16:creationId xmlns:a16="http://schemas.microsoft.com/office/drawing/2014/main" id="{0F242AD3-FAF1-FA10-0890-EC71433101C7}"/>
              </a:ext>
            </a:extLst>
          </p:cNvPr>
          <p:cNvSpPr>
            <a:spLocks noGrp="1"/>
          </p:cNvSpPr>
          <p:nvPr>
            <p:ph type="body" sz="quarter" idx="13"/>
          </p:nvPr>
        </p:nvSpPr>
        <p:spPr>
          <a:xfrm>
            <a:off x="609600" y="1191732"/>
            <a:ext cx="10972800" cy="427038"/>
          </a:xfrm>
        </p:spPr>
        <p:txBody>
          <a:bodyPr/>
          <a:lstStyle>
            <a:lvl1pPr marL="0" indent="0">
              <a:buNone/>
              <a:defRPr b="1">
                <a:solidFill>
                  <a:schemeClr val="tx2"/>
                </a:solidFill>
              </a:defRPr>
            </a:lvl1pPr>
            <a:lvl2pPr marL="341312" indent="0">
              <a:buNone/>
              <a:defRPr/>
            </a:lvl2pPr>
          </a:lstStyle>
          <a:p>
            <a:pPr lvl="0"/>
            <a:r>
              <a:rPr lang="en-US"/>
              <a:t>Click to edit Master text styles</a:t>
            </a:r>
          </a:p>
        </p:txBody>
      </p:sp>
    </p:spTree>
    <p:extLst>
      <p:ext uri="{BB962C8B-B14F-4D97-AF65-F5344CB8AC3E}">
        <p14:creationId xmlns:p14="http://schemas.microsoft.com/office/powerpoint/2010/main" val="331604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019B07-5E4F-84D9-1788-9B5E644EAC34}"/>
              </a:ext>
            </a:extLst>
          </p:cNvPr>
          <p:cNvSpPr/>
          <p:nvPr userDrawn="1"/>
        </p:nvSpPr>
        <p:spPr>
          <a:xfrm>
            <a:off x="508000" y="6398555"/>
            <a:ext cx="11264900" cy="340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51E6715-7CBB-09D8-C377-76711EBC76CE}"/>
              </a:ext>
            </a:extLst>
          </p:cNvPr>
          <p:cNvSpPr/>
          <p:nvPr userDrawn="1"/>
        </p:nvSpPr>
        <p:spPr>
          <a:xfrm>
            <a:off x="591404" y="6287069"/>
            <a:ext cx="11059236" cy="692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71E1FB51-E85F-F7CB-79AD-0031F8376EA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991" t="21649" r="8217" b="30079"/>
          <a:stretch/>
        </p:blipFill>
        <p:spPr>
          <a:xfrm>
            <a:off x="1043178" y="4550"/>
            <a:ext cx="11148823" cy="6853450"/>
          </a:xfrm>
          <a:prstGeom prst="rect">
            <a:avLst/>
          </a:prstGeom>
        </p:spPr>
      </p:pic>
      <p:sp>
        <p:nvSpPr>
          <p:cNvPr id="2" name="Title 1">
            <a:extLst>
              <a:ext uri="{FF2B5EF4-FFF2-40B4-BE49-F238E27FC236}">
                <a16:creationId xmlns:a16="http://schemas.microsoft.com/office/drawing/2014/main" id="{E9BB2AFA-45AA-6393-A5F4-F83794BD40C3}"/>
              </a:ext>
            </a:extLst>
          </p:cNvPr>
          <p:cNvSpPr>
            <a:spLocks noGrp="1"/>
          </p:cNvSpPr>
          <p:nvPr>
            <p:ph type="title"/>
          </p:nvPr>
        </p:nvSpPr>
        <p:spPr>
          <a:xfrm>
            <a:off x="609600" y="3260014"/>
            <a:ext cx="7717474" cy="984867"/>
          </a:xfrm>
        </p:spPr>
        <p:txBody>
          <a:bodyPr anchor="t">
            <a:normAutofit/>
          </a:bodyPr>
          <a:lstStyle>
            <a:lvl1pPr>
              <a:defRPr sz="32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AE0457A4-B2BA-D544-385B-50B2755F15B1}"/>
              </a:ext>
            </a:extLst>
          </p:cNvPr>
          <p:cNvSpPr>
            <a:spLocks noGrp="1"/>
          </p:cNvSpPr>
          <p:nvPr>
            <p:ph type="body" idx="1" hasCustomPrompt="1"/>
          </p:nvPr>
        </p:nvSpPr>
        <p:spPr>
          <a:xfrm>
            <a:off x="609600" y="4244881"/>
            <a:ext cx="5486400" cy="668313"/>
          </a:xfrm>
        </p:spPr>
        <p:txBody>
          <a:bodyPr>
            <a:normAutofit/>
          </a:bodyPr>
          <a:lstStyle>
            <a:lvl1pPr marL="0" indent="0">
              <a:buNone/>
              <a:defRPr sz="180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Subtitle if needed</a:t>
            </a:r>
          </a:p>
        </p:txBody>
      </p:sp>
      <p:sp>
        <p:nvSpPr>
          <p:cNvPr id="12" name="Text Placeholder 11">
            <a:extLst>
              <a:ext uri="{FF2B5EF4-FFF2-40B4-BE49-F238E27FC236}">
                <a16:creationId xmlns:a16="http://schemas.microsoft.com/office/drawing/2014/main" id="{6C436328-8DA6-71A5-81EE-A3A5E4C3C169}"/>
              </a:ext>
            </a:extLst>
          </p:cNvPr>
          <p:cNvSpPr>
            <a:spLocks noGrp="1"/>
          </p:cNvSpPr>
          <p:nvPr>
            <p:ph type="body" sz="quarter" idx="12" hasCustomPrompt="1"/>
          </p:nvPr>
        </p:nvSpPr>
        <p:spPr>
          <a:xfrm>
            <a:off x="641445" y="2565209"/>
            <a:ext cx="4471916" cy="717550"/>
          </a:xfrm>
        </p:spPr>
        <p:txBody>
          <a:bodyPr anchor="b">
            <a:normAutofit/>
          </a:bodyPr>
          <a:lstStyle>
            <a:lvl1pPr marL="0" indent="0">
              <a:buNone/>
              <a:defRPr sz="1200" b="1" cap="all" spc="260" baseline="0">
                <a:solidFill>
                  <a:schemeClr val="accent2"/>
                </a:solidFill>
              </a:defRPr>
            </a:lvl1pPr>
            <a:lvl2pPr marL="341312" indent="0">
              <a:buNone/>
              <a:defRPr/>
            </a:lvl2pPr>
          </a:lstStyle>
          <a:p>
            <a:pPr lvl="0"/>
            <a:r>
              <a:rPr lang="en-US"/>
              <a:t>Section 1</a:t>
            </a:r>
          </a:p>
        </p:txBody>
      </p:sp>
      <p:sp>
        <p:nvSpPr>
          <p:cNvPr id="10" name="TextBox 9">
            <a:extLst>
              <a:ext uri="{FF2B5EF4-FFF2-40B4-BE49-F238E27FC236}">
                <a16:creationId xmlns:a16="http://schemas.microsoft.com/office/drawing/2014/main" id="{4517241F-9E15-EDD0-CFEB-BED941FEA685}"/>
              </a:ext>
            </a:extLst>
          </p:cNvPr>
          <p:cNvSpPr txBox="1"/>
          <p:nvPr userDrawn="1"/>
        </p:nvSpPr>
        <p:spPr>
          <a:xfrm>
            <a:off x="11216640" y="6448143"/>
            <a:ext cx="365760" cy="121024"/>
          </a:xfrm>
          <a:prstGeom prst="rect">
            <a:avLst/>
          </a:prstGeom>
          <a:noFill/>
        </p:spPr>
        <p:txBody>
          <a:bodyPr wrap="square" lIns="0" tIns="0" rIns="0" bIns="0" rtlCol="0" anchor="ctr">
            <a:noAutofit/>
          </a:bodyPr>
          <a:lstStyle/>
          <a:p>
            <a:pPr algn="r"/>
            <a:fld id="{6A80CFBF-9CAB-4605-9923-D5636131B333}" type="slidenum">
              <a:rPr lang="en-US" sz="900" b="1" kern="400" baseline="0" smtClean="0">
                <a:solidFill>
                  <a:srgbClr val="828C93"/>
                </a:solidFill>
                <a:latin typeface="+mn-lt"/>
                <a:cs typeface="Arial" panose="020B0604020202020204" pitchFamily="34" charset="0"/>
              </a:rPr>
              <a:pPr algn="r"/>
              <a:t>‹#›</a:t>
            </a:fld>
            <a:endParaRPr lang="en-US" sz="900" b="1" kern="400" baseline="0">
              <a:solidFill>
                <a:srgbClr val="828C93"/>
              </a:solidFill>
              <a:latin typeface="+mn-lt"/>
              <a:cs typeface="Arial" panose="020B0604020202020204" pitchFamily="34" charset="0"/>
            </a:endParaRPr>
          </a:p>
        </p:txBody>
      </p:sp>
      <p:sp>
        <p:nvSpPr>
          <p:cNvPr id="4" name="TextBox 3">
            <a:extLst>
              <a:ext uri="{FF2B5EF4-FFF2-40B4-BE49-F238E27FC236}">
                <a16:creationId xmlns:a16="http://schemas.microsoft.com/office/drawing/2014/main" id="{5F5B3C51-ADF8-9CE2-0197-55610625374F}"/>
              </a:ext>
            </a:extLst>
          </p:cNvPr>
          <p:cNvSpPr txBox="1"/>
          <p:nvPr userDrawn="1"/>
        </p:nvSpPr>
        <p:spPr>
          <a:xfrm>
            <a:off x="609599" y="6398555"/>
            <a:ext cx="8867921"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28C93"/>
                </a:solidFill>
                <a:effectLst/>
                <a:uLnTx/>
                <a:uFillTx/>
                <a:latin typeface="+mn-lt"/>
                <a:ea typeface="+mn-ea"/>
                <a:cs typeface="+mn-cs"/>
              </a:rPr>
              <a:t>©2025 M&amp;T Bank and its affiliates and subsidiaries. All rights reserved. Please see disclosures for important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828C93"/>
              </a:solidFill>
              <a:effectLst/>
              <a:uLnTx/>
              <a:uFillTx/>
              <a:latin typeface="+mn-lt"/>
              <a:ea typeface="+mn-ea"/>
              <a:cs typeface="+mn-cs"/>
            </a:endParaRPr>
          </a:p>
        </p:txBody>
      </p:sp>
    </p:spTree>
    <p:extLst>
      <p:ext uri="{BB962C8B-B14F-4D97-AF65-F5344CB8AC3E}">
        <p14:creationId xmlns:p14="http://schemas.microsoft.com/office/powerpoint/2010/main" val="26804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A199192-4956-38AC-138F-FE78F2600C8D}"/>
              </a:ext>
            </a:extLst>
          </p:cNvPr>
          <p:cNvCxnSpPr>
            <a:cxnSpLocks/>
          </p:cNvCxnSpPr>
          <p:nvPr userDrawn="1"/>
        </p:nvCxnSpPr>
        <p:spPr>
          <a:xfrm>
            <a:off x="609602" y="6324600"/>
            <a:ext cx="1097279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51CA481-5D2E-7B43-5193-84D1F279F459}"/>
              </a:ext>
            </a:extLst>
          </p:cNvPr>
          <p:cNvSpPr>
            <a:spLocks noGrp="1"/>
          </p:cNvSpPr>
          <p:nvPr>
            <p:ph type="title"/>
          </p:nvPr>
        </p:nvSpPr>
        <p:spPr>
          <a:xfrm>
            <a:off x="609600" y="228600"/>
            <a:ext cx="10972800" cy="952500"/>
          </a:xfrm>
          <a:prstGeom prst="rect">
            <a:avLst/>
          </a:prstGeom>
        </p:spPr>
        <p:txBody>
          <a:bodyPr vert="horz" lIns="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7394E73-B8B2-E63F-FDBE-15F2C91F1F54}"/>
              </a:ext>
            </a:extLst>
          </p:cNvPr>
          <p:cNvSpPr>
            <a:spLocks noGrp="1"/>
          </p:cNvSpPr>
          <p:nvPr>
            <p:ph type="body" idx="1"/>
          </p:nvPr>
        </p:nvSpPr>
        <p:spPr>
          <a:xfrm>
            <a:off x="609599" y="1781178"/>
            <a:ext cx="10972797" cy="4200522"/>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71507AB5-ED33-63CA-0ED3-387F3D65BFB8}"/>
              </a:ext>
            </a:extLst>
          </p:cNvPr>
          <p:cNvSpPr txBox="1"/>
          <p:nvPr userDrawn="1"/>
        </p:nvSpPr>
        <p:spPr>
          <a:xfrm>
            <a:off x="609599" y="6398555"/>
            <a:ext cx="8867921" cy="369332"/>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28C93"/>
                </a:solidFill>
                <a:effectLst/>
                <a:uLnTx/>
                <a:uFillTx/>
                <a:latin typeface="+mn-lt"/>
                <a:ea typeface="+mn-ea"/>
                <a:cs typeface="+mn-cs"/>
              </a:rPr>
              <a:t>©2025 M&amp;T Bank and its affiliates and subsidiaries. All rights reserved. Please see disclosures for important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828C93"/>
              </a:solidFill>
              <a:effectLst/>
              <a:uLnTx/>
              <a:uFillTx/>
              <a:latin typeface="+mn-lt"/>
              <a:ea typeface="+mn-ea"/>
              <a:cs typeface="+mn-cs"/>
            </a:endParaRPr>
          </a:p>
        </p:txBody>
      </p:sp>
      <p:sp>
        <p:nvSpPr>
          <p:cNvPr id="20" name="TextBox 19">
            <a:extLst>
              <a:ext uri="{FF2B5EF4-FFF2-40B4-BE49-F238E27FC236}">
                <a16:creationId xmlns:a16="http://schemas.microsoft.com/office/drawing/2014/main" id="{E8325CCA-6BAA-6C6A-1F4F-4457AB251EDD}"/>
              </a:ext>
            </a:extLst>
          </p:cNvPr>
          <p:cNvSpPr txBox="1"/>
          <p:nvPr userDrawn="1"/>
        </p:nvSpPr>
        <p:spPr>
          <a:xfrm>
            <a:off x="11216640" y="6448143"/>
            <a:ext cx="365760" cy="121024"/>
          </a:xfrm>
          <a:prstGeom prst="rect">
            <a:avLst/>
          </a:prstGeom>
          <a:noFill/>
        </p:spPr>
        <p:txBody>
          <a:bodyPr wrap="square" lIns="0" tIns="0" rIns="0" bIns="0" rtlCol="0" anchor="ctr">
            <a:noAutofit/>
          </a:bodyPr>
          <a:lstStyle/>
          <a:p>
            <a:pPr algn="r"/>
            <a:fld id="{6A80CFBF-9CAB-4605-9923-D5636131B333}" type="slidenum">
              <a:rPr lang="en-US" sz="900" b="1" kern="400" baseline="0" smtClean="0">
                <a:solidFill>
                  <a:srgbClr val="828C93"/>
                </a:solidFill>
                <a:latin typeface="+mn-lt"/>
                <a:cs typeface="Arial" panose="020B0604020202020204" pitchFamily="34" charset="0"/>
              </a:rPr>
              <a:pPr algn="r"/>
              <a:t>‹#›</a:t>
            </a:fld>
            <a:endParaRPr lang="en-US" sz="900" b="1" kern="400" baseline="0">
              <a:solidFill>
                <a:srgbClr val="828C93"/>
              </a:solidFill>
              <a:latin typeface="+mn-lt"/>
              <a:cs typeface="Arial" panose="020B0604020202020204" pitchFamily="34" charset="0"/>
            </a:endParaRPr>
          </a:p>
        </p:txBody>
      </p:sp>
    </p:spTree>
    <p:extLst>
      <p:ext uri="{BB962C8B-B14F-4D97-AF65-F5344CB8AC3E}">
        <p14:creationId xmlns:p14="http://schemas.microsoft.com/office/powerpoint/2010/main" val="290886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81" r:id="rId4"/>
    <p:sldLayoutId id="2147483670" r:id="rId5"/>
    <p:sldLayoutId id="2147483672" r:id="rId6"/>
    <p:sldLayoutId id="2147483667" r:id="rId7"/>
    <p:sldLayoutId id="2147483668" r:id="rId8"/>
    <p:sldLayoutId id="2147483666" r:id="rId9"/>
    <p:sldLayoutId id="2147483651" r:id="rId10"/>
    <p:sldLayoutId id="2147483652" r:id="rId11"/>
    <p:sldLayoutId id="2147483674" r:id="rId12"/>
    <p:sldLayoutId id="2147483675" r:id="rId13"/>
    <p:sldLayoutId id="2147483654" r:id="rId14"/>
    <p:sldLayoutId id="2147483676" r:id="rId15"/>
    <p:sldLayoutId id="2147483696" r:id="rId16"/>
    <p:sldLayoutId id="2147483653" r:id="rId17"/>
    <p:sldLayoutId id="2147483655" r:id="rId18"/>
    <p:sldLayoutId id="2147483656" r:id="rId19"/>
    <p:sldLayoutId id="2147483657" r:id="rId20"/>
    <p:sldLayoutId id="2147483658" r:id="rId21"/>
    <p:sldLayoutId id="2147483659" r:id="rId22"/>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69863" indent="-169863" algn="l" defTabSz="914400" rtl="0" eaLnBrk="1" latinLnBrk="0" hangingPunct="1">
        <a:lnSpc>
          <a:spcPct val="100000"/>
        </a:lnSpc>
        <a:spcBef>
          <a:spcPts val="800"/>
        </a:spcBef>
        <a:spcAft>
          <a:spcPts val="0"/>
        </a:spcAft>
        <a:buFont typeface="Arial" panose="020B0604020202020204" pitchFamily="34" charset="0"/>
        <a:buChar char="•"/>
        <a:defRPr sz="2000" kern="1200">
          <a:solidFill>
            <a:schemeClr val="tx1"/>
          </a:solidFill>
          <a:latin typeface="+mn-lt"/>
          <a:ea typeface="+mn-ea"/>
          <a:cs typeface="+mn-cs"/>
        </a:defRPr>
      </a:lvl1pPr>
      <a:lvl2pPr marL="514350" indent="-173038"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968375" indent="-169863"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3pPr>
      <a:lvl4pPr marL="1258888" indent="-11271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58938" indent="-16986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pos="528" userDrawn="1">
          <p15:clr>
            <a:srgbClr val="F26B43"/>
          </p15:clr>
        </p15:guide>
        <p15:guide id="6" pos="456" userDrawn="1">
          <p15:clr>
            <a:srgbClr val="F26B43"/>
          </p15:clr>
        </p15:guide>
        <p15:guide id="7" pos="7224" userDrawn="1">
          <p15:clr>
            <a:srgbClr val="F26B43"/>
          </p15:clr>
        </p15:guide>
        <p15:guide id="8" pos="7152" userDrawn="1">
          <p15:clr>
            <a:srgbClr val="F26B43"/>
          </p15:clr>
        </p15:guide>
        <p15:guide id="9" orient="horz" pos="1122" userDrawn="1">
          <p15:clr>
            <a:srgbClr val="F26B43"/>
          </p15:clr>
        </p15:guide>
        <p15:guide id="10" orient="horz" pos="1025" userDrawn="1">
          <p15:clr>
            <a:srgbClr val="F26B43"/>
          </p15:clr>
        </p15:guide>
        <p15:guide id="11" orient="horz" pos="3768" userDrawn="1">
          <p15:clr>
            <a:srgbClr val="F26B43"/>
          </p15:clr>
        </p15:guide>
        <p15:guide id="12" orient="horz" pos="3984" userDrawn="1">
          <p15:clr>
            <a:srgbClr val="F26B43"/>
          </p15:clr>
        </p15:guide>
        <p15:guide id="13" orient="horz" pos="144" userDrawn="1">
          <p15:clr>
            <a:srgbClr val="F26B43"/>
          </p15:clr>
        </p15:guide>
        <p15:guide id="15" orient="horz" pos="744" userDrawn="1">
          <p15:clr>
            <a:srgbClr val="F26B43"/>
          </p15:clr>
        </p15:guide>
        <p15:guide id="16" orient="horz" pos="3936" userDrawn="1">
          <p15:clr>
            <a:srgbClr val="F26B43"/>
          </p15:clr>
        </p15:guide>
        <p15:guide id="17" orient="horz" pos="1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file:///\\prod.mtb.com\apps\WIM\AM-AssetManagement\Econ\models\charts\output\export_wt\cmf_cbonetint.png"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gdp_capex_wide.png"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labor_unemprate_wide.png" TargetMode="External"/><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labor_hiresseps_wide.png"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cons_spend_breakdown_wide.png"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centralbank_feddots_wide.png"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gdp_fcst_wide.png"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file:///\\prod.mtb.com\apps\WIM\AM-AssetManagement\Econ\models\charts\output\export_wt\inf_pce_fcst_wide.png"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0A3DC-A88A-8476-8F9F-E787979C59B0}"/>
              </a:ext>
            </a:extLst>
          </p:cNvPr>
          <p:cNvSpPr>
            <a:spLocks noGrp="1"/>
          </p:cNvSpPr>
          <p:nvPr>
            <p:ph type="body" sz="quarter" idx="12"/>
          </p:nvPr>
        </p:nvSpPr>
        <p:spPr/>
        <p:txBody>
          <a:bodyPr/>
          <a:lstStyle/>
          <a:p>
            <a:endParaRPr lang="en-US"/>
          </a:p>
        </p:txBody>
      </p:sp>
      <p:pic>
        <p:nvPicPr>
          <p:cNvPr id="4" name="Picture 3" descr="A poster of a slide&#10;&#10;Description automatically generated">
            <a:extLst>
              <a:ext uri="{FF2B5EF4-FFF2-40B4-BE49-F238E27FC236}">
                <a16:creationId xmlns:a16="http://schemas.microsoft.com/office/drawing/2014/main" id="{07A299CA-7AA6-4F5A-C1F3-1CB50498E0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04"/>
            <a:ext cx="12192000" cy="6856992"/>
          </a:xfrm>
          <a:prstGeom prst="rect">
            <a:avLst/>
          </a:prstGeom>
        </p:spPr>
      </p:pic>
    </p:spTree>
    <p:extLst>
      <p:ext uri="{BB962C8B-B14F-4D97-AF65-F5344CB8AC3E}">
        <p14:creationId xmlns:p14="http://schemas.microsoft.com/office/powerpoint/2010/main" val="1623634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E00A4-FF3C-8740-5D61-D96D17F794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53EB0D-DA1E-91E1-5ADD-44AFCFE27357}"/>
              </a:ext>
            </a:extLst>
          </p:cNvPr>
          <p:cNvSpPr>
            <a:spLocks noGrp="1"/>
          </p:cNvSpPr>
          <p:nvPr>
            <p:ph type="title"/>
          </p:nvPr>
        </p:nvSpPr>
        <p:spPr/>
        <p:txBody>
          <a:bodyPr/>
          <a:lstStyle/>
          <a:p>
            <a:r>
              <a:rPr lang="en-US"/>
              <a:t>Higher interest rates would drive interest cost higher</a:t>
            </a:r>
          </a:p>
        </p:txBody>
      </p:sp>
      <p:sp>
        <p:nvSpPr>
          <p:cNvPr id="6" name="Text Placeholder 5">
            <a:extLst>
              <a:ext uri="{FF2B5EF4-FFF2-40B4-BE49-F238E27FC236}">
                <a16:creationId xmlns:a16="http://schemas.microsoft.com/office/drawing/2014/main" id="{1E1235FF-1184-F452-57D3-139CE0CCD2DE}"/>
              </a:ext>
            </a:extLst>
          </p:cNvPr>
          <p:cNvSpPr>
            <a:spLocks noGrp="1"/>
          </p:cNvSpPr>
          <p:nvPr>
            <p:ph type="body" sz="quarter" idx="12"/>
          </p:nvPr>
        </p:nvSpPr>
        <p:spPr/>
        <p:txBody>
          <a:bodyPr>
            <a:normAutofit/>
          </a:bodyPr>
          <a:lstStyle/>
          <a:p>
            <a:r>
              <a:rPr lang="en-US"/>
              <a:t>Data as of December 31, 2024. Source: Congressional Budget Office, Wilmington Trust.</a:t>
            </a:r>
          </a:p>
        </p:txBody>
      </p:sp>
      <p:pic>
        <p:nvPicPr>
          <p:cNvPr id="4" name="Picture 3" descr="A graph showing the growth of a number of people&#10;&#10;Description automatically generated with medium confidence">
            <a:extLst>
              <a:ext uri="{FF2B5EF4-FFF2-40B4-BE49-F238E27FC236}">
                <a16:creationId xmlns:a16="http://schemas.microsoft.com/office/drawing/2014/main" id="{D705FC8F-B982-03FB-ACD2-50D35772D675}"/>
              </a:ext>
            </a:extLst>
          </p:cNvPr>
          <p:cNvPicPr>
            <a:picLocks noChangeAspect="1"/>
          </p:cNvPicPr>
          <p:nvPr/>
        </p:nvPicPr>
        <p:blipFill>
          <a:blip r:embed="rId3" r:link="rId4">
            <a:clrChange>
              <a:clrFrom>
                <a:srgbClr val="FFFFFF"/>
              </a:clrFrom>
              <a:clrTo>
                <a:srgbClr val="FFFFFF">
                  <a:alpha val="0"/>
                </a:srgbClr>
              </a:clrTo>
            </a:clrChange>
          </a:blip>
          <a:stretch>
            <a:fillRect/>
          </a:stretch>
        </p:blipFill>
        <p:spPr>
          <a:xfrm>
            <a:off x="513735" y="1902322"/>
            <a:ext cx="10375233" cy="3853913"/>
          </a:xfrm>
          <a:prstGeom prst="rect">
            <a:avLst/>
          </a:prstGeom>
        </p:spPr>
      </p:pic>
      <p:sp>
        <p:nvSpPr>
          <p:cNvPr id="8" name="TextBox 7">
            <a:extLst>
              <a:ext uri="{FF2B5EF4-FFF2-40B4-BE49-F238E27FC236}">
                <a16:creationId xmlns:a16="http://schemas.microsoft.com/office/drawing/2014/main" id="{71851A65-8025-F40D-D0FC-9C0C9540180A}"/>
              </a:ext>
            </a:extLst>
          </p:cNvPr>
          <p:cNvSpPr txBox="1"/>
          <p:nvPr/>
        </p:nvSpPr>
        <p:spPr>
          <a:xfrm>
            <a:off x="608928" y="1450271"/>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Net interest under Congressional Budget Office baseline forecast and impact of higher rate ($billions)</a:t>
            </a:r>
          </a:p>
        </p:txBody>
      </p:sp>
      <p:cxnSp>
        <p:nvCxnSpPr>
          <p:cNvPr id="2" name="Straight Connector 1">
            <a:extLst>
              <a:ext uri="{FF2B5EF4-FFF2-40B4-BE49-F238E27FC236}">
                <a16:creationId xmlns:a16="http://schemas.microsoft.com/office/drawing/2014/main" id="{F9477EB9-44D9-111E-DF20-F8C4810521D3}"/>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82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7A216-1C7C-E666-5419-483CC8D03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23543-2531-0F01-771C-A7401A05ED4D}"/>
              </a:ext>
            </a:extLst>
          </p:cNvPr>
          <p:cNvSpPr>
            <a:spLocks noGrp="1"/>
          </p:cNvSpPr>
          <p:nvPr>
            <p:ph type="title"/>
          </p:nvPr>
        </p:nvSpPr>
        <p:spPr/>
        <p:txBody>
          <a:bodyPr/>
          <a:lstStyle/>
          <a:p>
            <a:r>
              <a:rPr lang="en-US"/>
              <a:t>Interest rates a barometer for the market</a:t>
            </a:r>
          </a:p>
        </p:txBody>
      </p:sp>
      <p:sp>
        <p:nvSpPr>
          <p:cNvPr id="4" name="Text Placeholder 3">
            <a:extLst>
              <a:ext uri="{FF2B5EF4-FFF2-40B4-BE49-F238E27FC236}">
                <a16:creationId xmlns:a16="http://schemas.microsoft.com/office/drawing/2014/main" id="{FC2BB7BB-D6A6-F10D-2255-13E276302BF3}"/>
              </a:ext>
            </a:extLst>
          </p:cNvPr>
          <p:cNvSpPr>
            <a:spLocks noGrp="1"/>
          </p:cNvSpPr>
          <p:nvPr>
            <p:ph type="body" sz="quarter" idx="12"/>
          </p:nvPr>
        </p:nvSpPr>
        <p:spPr/>
        <p:txBody>
          <a:bodyPr/>
          <a:lstStyle/>
          <a:p>
            <a:r>
              <a:rPr lang="en-US"/>
              <a:t>Data as of December 31, 2024. Sources: WTIA, Bloomberg. </a:t>
            </a:r>
          </a:p>
        </p:txBody>
      </p:sp>
      <p:sp>
        <p:nvSpPr>
          <p:cNvPr id="7" name="TextBox 6">
            <a:extLst>
              <a:ext uri="{FF2B5EF4-FFF2-40B4-BE49-F238E27FC236}">
                <a16:creationId xmlns:a16="http://schemas.microsoft.com/office/drawing/2014/main" id="{81B5FC65-90E9-9C85-4CAD-E6512F018B0C}"/>
              </a:ext>
            </a:extLst>
          </p:cNvPr>
          <p:cNvSpPr txBox="1"/>
          <p:nvPr/>
        </p:nvSpPr>
        <p:spPr>
          <a:xfrm>
            <a:off x="9969406" y="2161359"/>
            <a:ext cx="1622323" cy="276999"/>
          </a:xfrm>
          <a:prstGeom prst="rect">
            <a:avLst/>
          </a:prstGeom>
          <a:noFill/>
        </p:spPr>
        <p:txBody>
          <a:bodyPr wrap="square" lIns="0" rtlCol="0">
            <a:spAutoFit/>
          </a:bodyPr>
          <a:lstStyle/>
          <a:p>
            <a:pPr algn="ctr"/>
            <a:r>
              <a:rPr lang="en-US" sz="1200" b="1">
                <a:solidFill>
                  <a:srgbClr val="2D939B"/>
                </a:solidFill>
              </a:rPr>
              <a:t>Current: 4.57%</a:t>
            </a:r>
          </a:p>
        </p:txBody>
      </p:sp>
      <p:sp>
        <p:nvSpPr>
          <p:cNvPr id="8" name="Oval 7">
            <a:extLst>
              <a:ext uri="{FF2B5EF4-FFF2-40B4-BE49-F238E27FC236}">
                <a16:creationId xmlns:a16="http://schemas.microsoft.com/office/drawing/2014/main" id="{82D3A450-F610-86BB-35A4-30A1FC1979EA}"/>
              </a:ext>
            </a:extLst>
          </p:cNvPr>
          <p:cNvSpPr/>
          <p:nvPr/>
        </p:nvSpPr>
        <p:spPr>
          <a:xfrm>
            <a:off x="10394418" y="2430754"/>
            <a:ext cx="609741" cy="612648"/>
          </a:xfrm>
          <a:prstGeom prst="ellipse">
            <a:avLst/>
          </a:prstGeom>
          <a:solidFill>
            <a:schemeClr val="bg1">
              <a:alpha val="0"/>
            </a:schemeClr>
          </a:solid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FEBFAE-4905-FB84-E794-EE5CF1967970}"/>
              </a:ext>
            </a:extLst>
          </p:cNvPr>
          <p:cNvSpPr txBox="1"/>
          <p:nvPr/>
        </p:nvSpPr>
        <p:spPr>
          <a:xfrm>
            <a:off x="608928" y="1444231"/>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10-year nominal U.S. Treasury yield and real rates</a:t>
            </a:r>
          </a:p>
        </p:txBody>
      </p:sp>
      <p:graphicFrame>
        <p:nvGraphicFramePr>
          <p:cNvPr id="5" name="Chart 4">
            <a:extLst>
              <a:ext uri="{FF2B5EF4-FFF2-40B4-BE49-F238E27FC236}">
                <a16:creationId xmlns:a16="http://schemas.microsoft.com/office/drawing/2014/main" id="{1098AF90-B65C-1EF1-084F-4F82A046CA93}"/>
              </a:ext>
            </a:extLst>
          </p:cNvPr>
          <p:cNvGraphicFramePr>
            <a:graphicFrameLocks/>
          </p:cNvGraphicFramePr>
          <p:nvPr>
            <p:extLst>
              <p:ext uri="{D42A27DB-BD31-4B8C-83A1-F6EECF244321}">
                <p14:modId xmlns:p14="http://schemas.microsoft.com/office/powerpoint/2010/main" val="229093857"/>
              </p:ext>
            </p:extLst>
          </p:nvPr>
        </p:nvGraphicFramePr>
        <p:xfrm>
          <a:off x="487287" y="1850922"/>
          <a:ext cx="1046988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D6C5A58F-EE98-E41C-EDA7-76EA5E3992ED}"/>
              </a:ext>
            </a:extLst>
          </p:cNvPr>
          <p:cNvCxnSpPr>
            <a:cxnSpLocks/>
          </p:cNvCxnSpPr>
          <p:nvPr/>
        </p:nvCxnSpPr>
        <p:spPr>
          <a:xfrm flipH="1">
            <a:off x="1036320" y="3190240"/>
            <a:ext cx="9966960" cy="0"/>
          </a:xfrm>
          <a:prstGeom prst="line">
            <a:avLst/>
          </a:prstGeom>
          <a:ln w="19050">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CA1F578-3F2F-DF86-F09F-5314BE66EA4B}"/>
              </a:ext>
            </a:extLst>
          </p:cNvPr>
          <p:cNvSpPr txBox="1"/>
          <p:nvPr/>
        </p:nvSpPr>
        <p:spPr>
          <a:xfrm>
            <a:off x="10569677" y="3047366"/>
            <a:ext cx="1622323" cy="276999"/>
          </a:xfrm>
          <a:prstGeom prst="rect">
            <a:avLst/>
          </a:prstGeom>
          <a:noFill/>
        </p:spPr>
        <p:txBody>
          <a:bodyPr wrap="square" lIns="0" rtlCol="0">
            <a:spAutoFit/>
          </a:bodyPr>
          <a:lstStyle/>
          <a:p>
            <a:pPr algn="ctr"/>
            <a:r>
              <a:rPr lang="en-US" sz="1200" b="1">
                <a:solidFill>
                  <a:schemeClr val="tx2"/>
                </a:solidFill>
              </a:rPr>
              <a:t>Avg: 3.0%</a:t>
            </a:r>
          </a:p>
        </p:txBody>
      </p:sp>
      <p:cxnSp>
        <p:nvCxnSpPr>
          <p:cNvPr id="3" name="Straight Connector 2">
            <a:extLst>
              <a:ext uri="{FF2B5EF4-FFF2-40B4-BE49-F238E27FC236}">
                <a16:creationId xmlns:a16="http://schemas.microsoft.com/office/drawing/2014/main" id="{4ACACD45-11D0-5042-72EC-39A3D0616509}"/>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1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5AAE-9EA1-2025-F3B1-1AC913A50C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D84BCB-5911-0184-E26C-595D90CB907A}"/>
              </a:ext>
            </a:extLst>
          </p:cNvPr>
          <p:cNvSpPr>
            <a:spLocks noGrp="1"/>
          </p:cNvSpPr>
          <p:nvPr>
            <p:ph type="title"/>
          </p:nvPr>
        </p:nvSpPr>
        <p:spPr/>
        <p:txBody>
          <a:bodyPr/>
          <a:lstStyle/>
          <a:p>
            <a:r>
              <a:rPr lang="en-US"/>
              <a:t>U.S. large cap valuations elevated</a:t>
            </a:r>
          </a:p>
        </p:txBody>
      </p:sp>
      <p:sp>
        <p:nvSpPr>
          <p:cNvPr id="6" name="Text Placeholder 5">
            <a:extLst>
              <a:ext uri="{FF2B5EF4-FFF2-40B4-BE49-F238E27FC236}">
                <a16:creationId xmlns:a16="http://schemas.microsoft.com/office/drawing/2014/main" id="{CC171474-3061-3831-AAE6-30EA36980FBB}"/>
              </a:ext>
            </a:extLst>
          </p:cNvPr>
          <p:cNvSpPr>
            <a:spLocks noGrp="1"/>
          </p:cNvSpPr>
          <p:nvPr>
            <p:ph type="body" sz="quarter" idx="12"/>
          </p:nvPr>
        </p:nvSpPr>
        <p:spPr/>
        <p:txBody>
          <a:bodyPr>
            <a:normAutofit lnSpcReduction="10000"/>
          </a:bodyPr>
          <a:lstStyle/>
          <a:p>
            <a:r>
              <a:rPr lang="en-US"/>
              <a:t>Data as of December 31, 2024. Sources: WTIA, Bloomberg.</a:t>
            </a:r>
          </a:p>
          <a:p>
            <a:r>
              <a:rPr lang="en-US"/>
              <a:t>Investing involves risks, and you may incur a profit or a loss. Past performance cannot guarantee future results.  </a:t>
            </a:r>
          </a:p>
        </p:txBody>
      </p:sp>
      <p:sp>
        <p:nvSpPr>
          <p:cNvPr id="7" name="TextBox 6">
            <a:extLst>
              <a:ext uri="{FF2B5EF4-FFF2-40B4-BE49-F238E27FC236}">
                <a16:creationId xmlns:a16="http://schemas.microsoft.com/office/drawing/2014/main" id="{9A568B76-8DF4-0948-3E03-6884CB69C15D}"/>
              </a:ext>
            </a:extLst>
          </p:cNvPr>
          <p:cNvSpPr txBox="1"/>
          <p:nvPr/>
        </p:nvSpPr>
        <p:spPr>
          <a:xfrm>
            <a:off x="608928" y="1443085"/>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U.S. equity valuations (Next Twelve Months (NTM) P/E ratio, since 1990)</a:t>
            </a:r>
          </a:p>
        </p:txBody>
      </p:sp>
      <p:graphicFrame>
        <p:nvGraphicFramePr>
          <p:cNvPr id="2" name="Chart 1">
            <a:extLst>
              <a:ext uri="{FF2B5EF4-FFF2-40B4-BE49-F238E27FC236}">
                <a16:creationId xmlns:a16="http://schemas.microsoft.com/office/drawing/2014/main" id="{8D36BA7F-CC64-452C-9729-A9B4F1D669AE}"/>
              </a:ext>
            </a:extLst>
          </p:cNvPr>
          <p:cNvGraphicFramePr>
            <a:graphicFrameLocks/>
          </p:cNvGraphicFramePr>
          <p:nvPr>
            <p:extLst>
              <p:ext uri="{D42A27DB-BD31-4B8C-83A1-F6EECF244321}">
                <p14:modId xmlns:p14="http://schemas.microsoft.com/office/powerpoint/2010/main" val="2868353065"/>
              </p:ext>
            </p:extLst>
          </p:nvPr>
        </p:nvGraphicFramePr>
        <p:xfrm>
          <a:off x="531532" y="1828800"/>
          <a:ext cx="1046988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62AB6886-B966-C408-08C8-D4EF7947D6B7}"/>
              </a:ext>
            </a:extLst>
          </p:cNvPr>
          <p:cNvSpPr/>
          <p:nvPr/>
        </p:nvSpPr>
        <p:spPr>
          <a:xfrm>
            <a:off x="10625476" y="2606577"/>
            <a:ext cx="484091" cy="501715"/>
          </a:xfrm>
          <a:prstGeom prst="ellipse">
            <a:avLst/>
          </a:prstGeom>
          <a:solidFill>
            <a:schemeClr val="bg1">
              <a:alpha val="0"/>
            </a:schemeClr>
          </a:solid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2E2E94-A371-4D22-0A05-316C22775AA5}"/>
              </a:ext>
            </a:extLst>
          </p:cNvPr>
          <p:cNvSpPr txBox="1"/>
          <p:nvPr/>
        </p:nvSpPr>
        <p:spPr>
          <a:xfrm>
            <a:off x="10048125" y="2055926"/>
            <a:ext cx="1638791" cy="523220"/>
          </a:xfrm>
          <a:prstGeom prst="rect">
            <a:avLst/>
          </a:prstGeom>
          <a:noFill/>
        </p:spPr>
        <p:txBody>
          <a:bodyPr wrap="square" lIns="0" rtlCol="0">
            <a:spAutoFit/>
          </a:bodyPr>
          <a:lstStyle/>
          <a:p>
            <a:pPr algn="ctr"/>
            <a:r>
              <a:rPr lang="en-US" sz="1400" b="1">
                <a:solidFill>
                  <a:schemeClr val="accent3"/>
                </a:solidFill>
                <a:latin typeface="+mj-lt"/>
              </a:rPr>
              <a:t>Current multiple, 21.7x</a:t>
            </a:r>
          </a:p>
        </p:txBody>
      </p:sp>
      <p:sp>
        <p:nvSpPr>
          <p:cNvPr id="10" name="TextBox 9">
            <a:extLst>
              <a:ext uri="{FF2B5EF4-FFF2-40B4-BE49-F238E27FC236}">
                <a16:creationId xmlns:a16="http://schemas.microsoft.com/office/drawing/2014/main" id="{B2E0DD2B-B4E7-86DE-C017-A88B07ADB2C0}"/>
              </a:ext>
            </a:extLst>
          </p:cNvPr>
          <p:cNvSpPr txBox="1"/>
          <p:nvPr/>
        </p:nvSpPr>
        <p:spPr>
          <a:xfrm>
            <a:off x="10182016" y="3996588"/>
            <a:ext cx="1638791" cy="523220"/>
          </a:xfrm>
          <a:prstGeom prst="rect">
            <a:avLst/>
          </a:prstGeom>
          <a:noFill/>
        </p:spPr>
        <p:txBody>
          <a:bodyPr wrap="square" lIns="0" rtlCol="0">
            <a:spAutoFit/>
          </a:bodyPr>
          <a:lstStyle/>
          <a:p>
            <a:pPr algn="ctr"/>
            <a:r>
              <a:rPr lang="en-US" sz="1400" b="1">
                <a:solidFill>
                  <a:schemeClr val="accent3"/>
                </a:solidFill>
                <a:latin typeface="+mj-lt"/>
              </a:rPr>
              <a:t>90</a:t>
            </a:r>
            <a:r>
              <a:rPr lang="en-US" sz="1400" b="1" baseline="30000">
                <a:solidFill>
                  <a:schemeClr val="accent3"/>
                </a:solidFill>
                <a:latin typeface="+mj-lt"/>
              </a:rPr>
              <a:t>th</a:t>
            </a:r>
            <a:r>
              <a:rPr lang="en-US" sz="1400" b="1">
                <a:solidFill>
                  <a:schemeClr val="accent3"/>
                </a:solidFill>
                <a:latin typeface="+mj-lt"/>
              </a:rPr>
              <a:t> percentile since 1990</a:t>
            </a:r>
          </a:p>
        </p:txBody>
      </p:sp>
      <p:cxnSp>
        <p:nvCxnSpPr>
          <p:cNvPr id="4" name="Straight Connector 3">
            <a:extLst>
              <a:ext uri="{FF2B5EF4-FFF2-40B4-BE49-F238E27FC236}">
                <a16:creationId xmlns:a16="http://schemas.microsoft.com/office/drawing/2014/main" id="{B43E137D-61A6-4A94-EA43-3E15EBF445C8}"/>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15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793824-53B4-BFC5-E438-8A8246007E5A}"/>
              </a:ext>
            </a:extLst>
          </p:cNvPr>
          <p:cNvGraphicFramePr>
            <a:graphicFrameLocks noGrp="1"/>
          </p:cNvGraphicFramePr>
          <p:nvPr>
            <p:extLst>
              <p:ext uri="{D42A27DB-BD31-4B8C-83A1-F6EECF244321}">
                <p14:modId xmlns:p14="http://schemas.microsoft.com/office/powerpoint/2010/main" val="838392663"/>
              </p:ext>
            </p:extLst>
          </p:nvPr>
        </p:nvGraphicFramePr>
        <p:xfrm>
          <a:off x="609600" y="1492204"/>
          <a:ext cx="10894141" cy="4297680"/>
        </p:xfrm>
        <a:graphic>
          <a:graphicData uri="http://schemas.openxmlformats.org/drawingml/2006/table">
            <a:tbl>
              <a:tblPr firstRow="1">
                <a:tableStyleId>{5C22544A-7EE6-4342-B048-85BDC9FD1C3A}</a:tableStyleId>
              </a:tblPr>
              <a:tblGrid>
                <a:gridCol w="2228125">
                  <a:extLst>
                    <a:ext uri="{9D8B030D-6E8A-4147-A177-3AD203B41FA5}">
                      <a16:colId xmlns:a16="http://schemas.microsoft.com/office/drawing/2014/main" val="3257092845"/>
                    </a:ext>
                  </a:extLst>
                </a:gridCol>
                <a:gridCol w="5770999">
                  <a:extLst>
                    <a:ext uri="{9D8B030D-6E8A-4147-A177-3AD203B41FA5}">
                      <a16:colId xmlns:a16="http://schemas.microsoft.com/office/drawing/2014/main" val="3908712244"/>
                    </a:ext>
                  </a:extLst>
                </a:gridCol>
                <a:gridCol w="2895017">
                  <a:extLst>
                    <a:ext uri="{9D8B030D-6E8A-4147-A177-3AD203B41FA5}">
                      <a16:colId xmlns:a16="http://schemas.microsoft.com/office/drawing/2014/main" val="1491692671"/>
                    </a:ext>
                  </a:extLst>
                </a:gridCol>
              </a:tblGrid>
              <a:tr h="384560">
                <a:tc>
                  <a:txBody>
                    <a:bodyPr/>
                    <a:lstStyle/>
                    <a:p>
                      <a:pPr algn="l"/>
                      <a:r>
                        <a:rPr lang="en-US" sz="1400">
                          <a:solidFill>
                            <a:schemeClr val="bg1"/>
                          </a:solidFill>
                        </a:rPr>
                        <a:t>INVESTABLE IDEA</a:t>
                      </a:r>
                    </a:p>
                  </a:txBody>
                  <a:tcPr anchor="ctr">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tc>
                  <a:txBody>
                    <a:bodyPr/>
                    <a:lstStyle/>
                    <a:p>
                      <a:pPr algn="l"/>
                      <a:r>
                        <a:rPr lang="en-US" sz="1400">
                          <a:solidFill>
                            <a:schemeClr val="bg1"/>
                          </a:solidFill>
                        </a:rPr>
                        <a:t>VIEW</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B w="9525" cap="flat" cmpd="sng" algn="ctr">
                      <a:solidFill>
                        <a:schemeClr val="bg2"/>
                      </a:solidFill>
                      <a:prstDash val="solid"/>
                      <a:round/>
                      <a:headEnd type="none" w="med" len="med"/>
                      <a:tailEnd type="none" w="med" len="med"/>
                    </a:lnB>
                    <a:solidFill>
                      <a:schemeClr val="accent2"/>
                    </a:solidFill>
                  </a:tcPr>
                </a:tc>
                <a:tc>
                  <a:txBody>
                    <a:bodyPr/>
                    <a:lstStyle/>
                    <a:p>
                      <a:pPr algn="l"/>
                      <a:r>
                        <a:rPr lang="en-US" sz="1400">
                          <a:solidFill>
                            <a:schemeClr val="bg1"/>
                          </a:solidFill>
                        </a:rPr>
                        <a:t>OPPORTUNITY</a:t>
                      </a:r>
                    </a:p>
                  </a:txBody>
                  <a:tcPr anchor="ctr">
                    <a:lnL w="9525" cap="flat" cmpd="sng" algn="ctr">
                      <a:solidFill>
                        <a:schemeClr val="bg2"/>
                      </a:solidFill>
                      <a:prstDash val="solid"/>
                      <a:round/>
                      <a:headEnd type="none" w="med" len="med"/>
                      <a:tailEnd type="none" w="med" len="med"/>
                    </a:lnL>
                    <a:lnB w="9525"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37504177"/>
                  </a:ext>
                </a:extLst>
              </a:tr>
              <a:tr h="978280">
                <a:tc>
                  <a:txBody>
                    <a:bodyPr/>
                    <a:lstStyle/>
                    <a:p>
                      <a:r>
                        <a:rPr lang="en-US" sz="1400" b="1">
                          <a:solidFill>
                            <a:schemeClr val="tx1"/>
                          </a:solidFill>
                        </a:rPr>
                        <a:t>Broadening leadership</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r>
                        <a:rPr lang="en-US" sz="1400"/>
                        <a:t>Expect S&amp;P 500 broadening to reassert itself as earnings recover in lagging sectors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a:t>Banks</a:t>
                      </a:r>
                    </a:p>
                    <a:p>
                      <a:pPr marL="169863" indent="-169863">
                        <a:buFont typeface="Arial" panose="020B0604020202020204" pitchFamily="34" charset="0"/>
                        <a:buChar char="•"/>
                      </a:pPr>
                      <a:r>
                        <a:rPr lang="en-US" sz="1400"/>
                        <a:t>Materials</a:t>
                      </a:r>
                    </a:p>
                    <a:p>
                      <a:pPr marL="169863" indent="-169863">
                        <a:buFont typeface="Arial" panose="020B0604020202020204" pitchFamily="34" charset="0"/>
                        <a:buChar char="•"/>
                      </a:pPr>
                      <a:r>
                        <a:rPr lang="en-US" sz="1400"/>
                        <a:t>Healthcare</a:t>
                      </a:r>
                    </a:p>
                  </a:txBody>
                  <a:tcPr anchor="ctr">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839368454"/>
                  </a:ext>
                </a:extLst>
              </a:tr>
              <a:tr h="978280">
                <a:tc>
                  <a:txBody>
                    <a:bodyPr/>
                    <a:lstStyle/>
                    <a:p>
                      <a:r>
                        <a:rPr lang="en-US" sz="1400" b="1">
                          <a:solidFill>
                            <a:schemeClr val="tx1"/>
                          </a:solidFill>
                        </a:rPr>
                        <a:t>Consumer slowing</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r>
                        <a:rPr lang="en-US" sz="1400"/>
                        <a:t>A more discerning consumer expected to create winners and losers in the consumer discretionary and staples sectors</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a:t>Internet retail</a:t>
                      </a:r>
                    </a:p>
                    <a:p>
                      <a:pPr marL="169863" indent="-169863">
                        <a:buFont typeface="Arial" panose="020B0604020202020204" pitchFamily="34" charset="0"/>
                        <a:buChar char="•"/>
                      </a:pPr>
                      <a:r>
                        <a:rPr lang="en-US" sz="1400"/>
                        <a:t>Warehouse stores</a:t>
                      </a:r>
                    </a:p>
                    <a:p>
                      <a:pPr marL="169863" indent="-169863">
                        <a:buFont typeface="Arial" panose="020B0604020202020204" pitchFamily="34" charset="0"/>
                        <a:buChar char="•"/>
                      </a:pPr>
                      <a:r>
                        <a:rPr lang="en-US" sz="1400"/>
                        <a:t>Home improvement</a:t>
                      </a:r>
                    </a:p>
                  </a:txBody>
                  <a:tcPr anchor="ctr">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12003802"/>
                  </a:ext>
                </a:extLst>
              </a:tr>
              <a:tr h="978280">
                <a:tc>
                  <a:txBody>
                    <a:bodyPr/>
                    <a:lstStyle/>
                    <a:p>
                      <a:r>
                        <a:rPr lang="en-US" sz="1400" b="1">
                          <a:solidFill>
                            <a:schemeClr val="tx1"/>
                          </a:solidFill>
                        </a:rPr>
                        <a:t>AI stratification</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1"/>
                    </a:solidFill>
                  </a:tcPr>
                </a:tc>
                <a:tc>
                  <a:txBody>
                    <a:bodyPr/>
                    <a:lstStyle/>
                    <a:p>
                      <a:r>
                        <a:rPr lang="en-US" sz="1400"/>
                        <a:t>Anticipate that the AI investment opportunity will evolve from “pure play” chips and infrastructure “picks &amp; shovels” toward software and cross-sector consumers of AI</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tc>
                  <a:txBody>
                    <a:bodyPr/>
                    <a:lstStyle/>
                    <a:p>
                      <a:pPr marL="169863" indent="-169863">
                        <a:buFont typeface="Arial" panose="020B0604020202020204" pitchFamily="34" charset="0"/>
                        <a:buChar char="•"/>
                      </a:pPr>
                      <a:r>
                        <a:rPr lang="en-US" sz="1400"/>
                        <a:t>Service companies using </a:t>
                      </a:r>
                      <a:br>
                        <a:rPr lang="en-US" sz="1400"/>
                      </a:br>
                      <a:r>
                        <a:rPr lang="en-US" sz="1400"/>
                        <a:t>AI agents</a:t>
                      </a:r>
                    </a:p>
                    <a:p>
                      <a:pPr marL="169863" indent="-169863">
                        <a:buFont typeface="Arial" panose="020B0604020202020204" pitchFamily="34" charset="0"/>
                        <a:buChar char="•"/>
                      </a:pPr>
                      <a:r>
                        <a:rPr lang="en-US" sz="1400"/>
                        <a:t>Healthcare companies utilizing AI in R&amp;D</a:t>
                      </a:r>
                    </a:p>
                  </a:txBody>
                  <a:tcPr anchor="ctr">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23257217"/>
                  </a:ext>
                </a:extLst>
              </a:tr>
              <a:tr h="978280">
                <a:tc>
                  <a:txBody>
                    <a:bodyPr/>
                    <a:lstStyle/>
                    <a:p>
                      <a:r>
                        <a:rPr lang="en-US" sz="1400" b="1">
                          <a:solidFill>
                            <a:schemeClr val="tx1"/>
                          </a:solidFill>
                        </a:rPr>
                        <a:t>Policy volatility</a:t>
                      </a:r>
                    </a:p>
                  </a:txBody>
                  <a:tcPr anchor="ctr">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solidFill>
                      <a:schemeClr val="accent1"/>
                    </a:solidFill>
                  </a:tcPr>
                </a:tc>
                <a:tc>
                  <a:txBody>
                    <a:bodyPr/>
                    <a:lstStyle/>
                    <a:p>
                      <a:r>
                        <a:rPr lang="en-US" sz="1400"/>
                        <a:t>Be cautious on companies and sectors that could get caught in the crosshairs of policy</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solidFill>
                      <a:schemeClr val="bg1"/>
                    </a:solidFill>
                  </a:tcPr>
                </a:tc>
                <a:tc>
                  <a:txBody>
                    <a:bodyPr/>
                    <a:lstStyle/>
                    <a:p>
                      <a:pPr marL="169863" indent="-169863">
                        <a:buFont typeface="Arial" panose="020B0604020202020204" pitchFamily="34" charset="0"/>
                        <a:buChar char="•"/>
                      </a:pPr>
                      <a:r>
                        <a:rPr lang="en-US" sz="1400"/>
                        <a:t>Underweight industrials</a:t>
                      </a:r>
                    </a:p>
                    <a:p>
                      <a:pPr marL="169863" indent="-169863">
                        <a:buFont typeface="Arial" panose="020B0604020202020204" pitchFamily="34" charset="0"/>
                        <a:buChar char="•"/>
                      </a:pPr>
                      <a:r>
                        <a:rPr lang="en-US" sz="1400"/>
                        <a:t>Selective within Real Estate Investment Trust (REITs)</a:t>
                      </a:r>
                    </a:p>
                  </a:txBody>
                  <a:tcPr anchor="ctr">
                    <a:lnL w="9525" cap="flat" cmpd="sng" algn="ctr">
                      <a:solidFill>
                        <a:schemeClr val="bg2"/>
                      </a:solidFill>
                      <a:prstDash val="solid"/>
                      <a:round/>
                      <a:headEnd type="none" w="med" len="med"/>
                      <a:tailEnd type="none" w="med" len="med"/>
                    </a:lnL>
                    <a:lnT w="9525" cap="flat" cmpd="sng" algn="ctr">
                      <a:solidFill>
                        <a:schemeClr val="bg2"/>
                      </a:solidFill>
                      <a:prstDash val="solid"/>
                      <a:round/>
                      <a:headEnd type="none" w="med" len="med"/>
                      <a:tailEnd type="none" w="med" len="med"/>
                    </a:lnT>
                    <a:solidFill>
                      <a:schemeClr val="bg1"/>
                    </a:solidFill>
                  </a:tcPr>
                </a:tc>
                <a:extLst>
                  <a:ext uri="{0D108BD9-81ED-4DB2-BD59-A6C34878D82A}">
                    <a16:rowId xmlns:a16="http://schemas.microsoft.com/office/drawing/2014/main" val="637085783"/>
                  </a:ext>
                </a:extLst>
              </a:tr>
            </a:tbl>
          </a:graphicData>
        </a:graphic>
      </p:graphicFrame>
      <p:sp>
        <p:nvSpPr>
          <p:cNvPr id="2" name="Title 1">
            <a:extLst>
              <a:ext uri="{FF2B5EF4-FFF2-40B4-BE49-F238E27FC236}">
                <a16:creationId xmlns:a16="http://schemas.microsoft.com/office/drawing/2014/main" id="{9CA758DD-7D1E-7DC8-71D2-543E37DA1201}"/>
              </a:ext>
            </a:extLst>
          </p:cNvPr>
          <p:cNvSpPr>
            <a:spLocks noGrp="1"/>
          </p:cNvSpPr>
          <p:nvPr>
            <p:ph type="title"/>
          </p:nvPr>
        </p:nvSpPr>
        <p:spPr/>
        <p:txBody>
          <a:bodyPr/>
          <a:lstStyle/>
          <a:p>
            <a:r>
              <a:rPr lang="en-US"/>
              <a:t>Positioning portfolios: Managing risk, seeking opportunity</a:t>
            </a:r>
          </a:p>
        </p:txBody>
      </p:sp>
      <p:sp>
        <p:nvSpPr>
          <p:cNvPr id="4" name="Text Placeholder 3">
            <a:extLst>
              <a:ext uri="{FF2B5EF4-FFF2-40B4-BE49-F238E27FC236}">
                <a16:creationId xmlns:a16="http://schemas.microsoft.com/office/drawing/2014/main" id="{24ECF3F5-56D7-E3D5-E523-B8BA784B84B2}"/>
              </a:ext>
            </a:extLst>
          </p:cNvPr>
          <p:cNvSpPr>
            <a:spLocks noGrp="1"/>
          </p:cNvSpPr>
          <p:nvPr>
            <p:ph type="body" sz="quarter" idx="12"/>
          </p:nvPr>
        </p:nvSpPr>
        <p:spPr>
          <a:xfrm>
            <a:off x="609600" y="5937250"/>
            <a:ext cx="10972800" cy="311150"/>
          </a:xfrm>
        </p:spPr>
        <p:txBody>
          <a:bodyPr/>
          <a:lstStyle/>
          <a:p>
            <a:r>
              <a:rPr lang="en-US"/>
              <a:t>Represent WTIA views as of December 31, 2024.</a:t>
            </a:r>
          </a:p>
        </p:txBody>
      </p:sp>
    </p:spTree>
    <p:extLst>
      <p:ext uri="{BB962C8B-B14F-4D97-AF65-F5344CB8AC3E}">
        <p14:creationId xmlns:p14="http://schemas.microsoft.com/office/powerpoint/2010/main" val="206359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278CFB-F069-F311-7418-1724365D45FA}"/>
              </a:ext>
            </a:extLst>
          </p:cNvPr>
          <p:cNvSpPr>
            <a:spLocks noGrp="1"/>
          </p:cNvSpPr>
          <p:nvPr>
            <p:ph type="ctrTitle"/>
          </p:nvPr>
        </p:nvSpPr>
        <p:spPr>
          <a:xfrm>
            <a:off x="2831352" y="4409376"/>
            <a:ext cx="6055847" cy="933104"/>
          </a:xfrm>
        </p:spPr>
        <p:txBody>
          <a:bodyPr>
            <a:normAutofit/>
          </a:bodyPr>
          <a:lstStyle/>
          <a:p>
            <a:r>
              <a:rPr lang="en-US" sz="4000"/>
              <a:t>Thank you for joining</a:t>
            </a:r>
          </a:p>
        </p:txBody>
      </p:sp>
      <p:sp>
        <p:nvSpPr>
          <p:cNvPr id="7" name="Subtitle 6">
            <a:extLst>
              <a:ext uri="{FF2B5EF4-FFF2-40B4-BE49-F238E27FC236}">
                <a16:creationId xmlns:a16="http://schemas.microsoft.com/office/drawing/2014/main" id="{5850EE1C-698C-4F61-1934-3FE9D94F70BE}"/>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234999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C9A09-0CEC-18E2-7BAA-481FD76424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1FCF40-CE5C-CFFF-8FC0-07CFE7EE1974}"/>
              </a:ext>
            </a:extLst>
          </p:cNvPr>
          <p:cNvSpPr>
            <a:spLocks noGrp="1"/>
          </p:cNvSpPr>
          <p:nvPr>
            <p:ph type="title"/>
          </p:nvPr>
        </p:nvSpPr>
        <p:spPr>
          <a:xfrm>
            <a:off x="2480335" y="1043755"/>
            <a:ext cx="8784249" cy="610287"/>
          </a:xfrm>
        </p:spPr>
        <p:txBody>
          <a:bodyPr/>
          <a:lstStyle/>
          <a:p>
            <a:r>
              <a:rPr lang="en-US"/>
              <a:t>Tony Roth</a:t>
            </a:r>
          </a:p>
        </p:txBody>
      </p:sp>
      <p:sp>
        <p:nvSpPr>
          <p:cNvPr id="16" name="Content Placeholder 15">
            <a:extLst>
              <a:ext uri="{FF2B5EF4-FFF2-40B4-BE49-F238E27FC236}">
                <a16:creationId xmlns:a16="http://schemas.microsoft.com/office/drawing/2014/main" id="{244B7188-48A0-5624-C35B-5530184B49D9}"/>
              </a:ext>
            </a:extLst>
          </p:cNvPr>
          <p:cNvSpPr>
            <a:spLocks noGrp="1"/>
          </p:cNvSpPr>
          <p:nvPr>
            <p:ph idx="1"/>
          </p:nvPr>
        </p:nvSpPr>
        <p:spPr>
          <a:xfrm>
            <a:off x="2480334" y="2179464"/>
            <a:ext cx="8053927" cy="2987686"/>
          </a:xfrm>
        </p:spPr>
        <p:txBody>
          <a:bodyPr>
            <a:normAutofit/>
          </a:bodyPr>
          <a:lstStyle/>
          <a:p>
            <a:pPr marL="0" indent="0">
              <a:buNone/>
            </a:pPr>
            <a:r>
              <a:rPr lang="en-US" sz="1100"/>
              <a:t>Tony Roth is chief investment officer for Wilmington Trust Investment Advisors, Inc., the investment advisory arm of Wilmington Trust and M&amp;T Bank. Tony plays a key role in developing and delivering investment services for our wealth, institutional, and brokerage clients. He provides strategic direction for the firm’s asset management investment activities including asset allocation, manager research, and portfolio construction. Tony leads the firm’s Investment Committee.  </a:t>
            </a:r>
          </a:p>
          <a:p>
            <a:pPr marL="0" indent="0">
              <a:buNone/>
            </a:pPr>
            <a:r>
              <a:rPr lang="en-US" sz="1100" spc="-10"/>
              <a:t>Tony joined Wilmington Trust in 2014 with extensive experience in wealth management and investment advisory. Prior to joining Wilmington Trust, he was chief investment officer (CIO) for Aquitaine Management in New York. Before that, he worked for UBS Wealth Management Americas as CIO, where he founded the Ultra High Net Worth Chief Investment Office. Earlier in his career, he was founder and co-head of the Advisory Services Division at Bear, Stearns &amp; Co. Inc., served as director of the Family Wealth Group at Sanford C. Bernstein &amp; Co., and was a tax attorney at Cleary Gottlieb in New York. </a:t>
            </a:r>
          </a:p>
          <a:p>
            <a:pPr marL="0" indent="0">
              <a:buNone/>
            </a:pPr>
            <a:r>
              <a:rPr lang="en-US" sz="1100"/>
              <a:t>Tony earned his law degree from Harvard Law School. He holds master’s degrees in French and international tax law from Université Panthéon Sorbonne, and graduated magna cum laude from Brown University with a degree in philosophy.</a:t>
            </a:r>
          </a:p>
        </p:txBody>
      </p:sp>
      <p:sp>
        <p:nvSpPr>
          <p:cNvPr id="1044" name="Text Placeholder 1043">
            <a:extLst>
              <a:ext uri="{FF2B5EF4-FFF2-40B4-BE49-F238E27FC236}">
                <a16:creationId xmlns:a16="http://schemas.microsoft.com/office/drawing/2014/main" id="{C8767693-B5E7-2D57-95AD-A3EBFCC3D827}"/>
              </a:ext>
            </a:extLst>
          </p:cNvPr>
          <p:cNvSpPr>
            <a:spLocks noGrp="1"/>
          </p:cNvSpPr>
          <p:nvPr>
            <p:ph type="body" sz="quarter" idx="12"/>
          </p:nvPr>
        </p:nvSpPr>
        <p:spPr>
          <a:xfrm>
            <a:off x="609600" y="5937264"/>
            <a:ext cx="10972800" cy="311150"/>
          </a:xfrm>
        </p:spPr>
        <p:txBody>
          <a:bodyPr/>
          <a:lstStyle/>
          <a:p>
            <a:r>
              <a:rPr lang="en-US"/>
              <a:t> </a:t>
            </a:r>
          </a:p>
        </p:txBody>
      </p:sp>
      <p:sp>
        <p:nvSpPr>
          <p:cNvPr id="18" name="Text Placeholder 17">
            <a:extLst>
              <a:ext uri="{FF2B5EF4-FFF2-40B4-BE49-F238E27FC236}">
                <a16:creationId xmlns:a16="http://schemas.microsoft.com/office/drawing/2014/main" id="{02AFE64D-9044-FC24-F50C-ACF7E166BDBF}"/>
              </a:ext>
            </a:extLst>
          </p:cNvPr>
          <p:cNvSpPr>
            <a:spLocks noGrp="1"/>
          </p:cNvSpPr>
          <p:nvPr>
            <p:ph type="body" sz="quarter" idx="13"/>
          </p:nvPr>
        </p:nvSpPr>
        <p:spPr>
          <a:xfrm>
            <a:off x="2480335" y="1583660"/>
            <a:ext cx="8784249" cy="427038"/>
          </a:xfrm>
        </p:spPr>
        <p:txBody>
          <a:bodyPr/>
          <a:lstStyle/>
          <a:p>
            <a:r>
              <a:rPr lang="en-US">
                <a:solidFill>
                  <a:schemeClr val="tx2"/>
                </a:solidFill>
              </a:rPr>
              <a:t>Chief Investment Officer</a:t>
            </a:r>
          </a:p>
        </p:txBody>
      </p:sp>
      <p:sp>
        <p:nvSpPr>
          <p:cNvPr id="7" name="Text Placeholder 6">
            <a:extLst>
              <a:ext uri="{FF2B5EF4-FFF2-40B4-BE49-F238E27FC236}">
                <a16:creationId xmlns:a16="http://schemas.microsoft.com/office/drawing/2014/main" id="{F30C0E83-1740-84A1-6540-BE6ECFE65B96}"/>
              </a:ext>
            </a:extLst>
          </p:cNvPr>
          <p:cNvSpPr>
            <a:spLocks noGrp="1"/>
          </p:cNvSpPr>
          <p:nvPr>
            <p:ph type="body" sz="quarter" idx="16"/>
          </p:nvPr>
        </p:nvSpPr>
        <p:spPr>
          <a:xfrm>
            <a:off x="2480335" y="729443"/>
            <a:ext cx="3214800" cy="319875"/>
          </a:xfrm>
        </p:spPr>
        <p:txBody>
          <a:bodyPr/>
          <a:lstStyle/>
          <a:p>
            <a:r>
              <a:rPr lang="en-US"/>
              <a:t>BIOGRAPHY</a:t>
            </a:r>
          </a:p>
        </p:txBody>
      </p:sp>
      <p:sp>
        <p:nvSpPr>
          <p:cNvPr id="2" name="Text Placeholder 22">
            <a:extLst>
              <a:ext uri="{FF2B5EF4-FFF2-40B4-BE49-F238E27FC236}">
                <a16:creationId xmlns:a16="http://schemas.microsoft.com/office/drawing/2014/main" id="{6F7A1877-CBFD-C8B6-7512-A56D47D35A41}"/>
              </a:ext>
            </a:extLst>
          </p:cNvPr>
          <p:cNvSpPr>
            <a:spLocks noGrp="1"/>
          </p:cNvSpPr>
          <p:nvPr>
            <p:ph type="body" sz="quarter" idx="18"/>
          </p:nvPr>
        </p:nvSpPr>
        <p:spPr>
          <a:xfrm>
            <a:off x="618567" y="2744942"/>
            <a:ext cx="1568257" cy="2987686"/>
          </a:xfrm>
        </p:spPr>
        <p:txBody>
          <a:bodyPr rIns="0"/>
          <a:lstStyle/>
          <a:p>
            <a:pPr marL="0" indent="0">
              <a:buNone/>
            </a:pPr>
            <a:r>
              <a:rPr lang="en-US">
                <a:solidFill>
                  <a:schemeClr val="accent2"/>
                </a:solidFill>
                <a:latin typeface="Arial Black" panose="020B0A04020102020204" pitchFamily="34" charset="0"/>
              </a:rPr>
              <a:t>Contact Information</a:t>
            </a:r>
          </a:p>
          <a:p>
            <a:pPr marL="0" indent="0">
              <a:buNone/>
            </a:pPr>
            <a:r>
              <a:rPr lang="en-US" noProof="0"/>
              <a:t>150 N. Radnor Chester Road</a:t>
            </a:r>
            <a:endParaRPr lang="en-US"/>
          </a:p>
          <a:p>
            <a:pPr marL="0" indent="0">
              <a:buNone/>
            </a:pPr>
            <a:r>
              <a:rPr lang="en-US" noProof="0"/>
              <a:t>Suite E-300</a:t>
            </a:r>
          </a:p>
          <a:p>
            <a:pPr marL="0" indent="0">
              <a:buNone/>
            </a:pPr>
            <a:r>
              <a:rPr lang="en-US" noProof="0"/>
              <a:t>Wayne, PA 19087</a:t>
            </a:r>
          </a:p>
          <a:p>
            <a:pPr marL="0" indent="0">
              <a:buNone/>
            </a:pPr>
            <a:r>
              <a:rPr lang="en-US" noProof="0"/>
              <a:t>610.977.4001</a:t>
            </a:r>
          </a:p>
          <a:p>
            <a:pPr marL="0" indent="0">
              <a:buNone/>
            </a:pPr>
            <a:r>
              <a:rPr lang="en-US" noProof="0" err="1"/>
              <a:t>amroth@wilmingtontrust.com</a:t>
            </a:r>
            <a:endParaRPr lang="en-US" noProof="0"/>
          </a:p>
          <a:p>
            <a:pPr marL="0" indent="0">
              <a:buNone/>
            </a:pPr>
            <a:endParaRPr lang="en-US" noProof="0"/>
          </a:p>
          <a:p>
            <a:pPr marL="0" indent="0">
              <a:buNone/>
            </a:pPr>
            <a:r>
              <a:rPr lang="en-US">
                <a:solidFill>
                  <a:schemeClr val="accent2"/>
                </a:solidFill>
                <a:latin typeface="Arial Black" panose="020B0A04020102020204" pitchFamily="34" charset="0"/>
              </a:rPr>
              <a:t>Specializing In</a:t>
            </a:r>
          </a:p>
          <a:p>
            <a:pPr lvl="0"/>
            <a:r>
              <a:rPr lang="en-US" noProof="0"/>
              <a:t>Asset management</a:t>
            </a:r>
          </a:p>
          <a:p>
            <a:pPr lvl="0"/>
            <a:r>
              <a:rPr lang="en-US" noProof="0"/>
              <a:t>Wealth management</a:t>
            </a:r>
          </a:p>
          <a:p>
            <a:pPr lvl="0"/>
            <a:r>
              <a:rPr lang="en-US" noProof="0"/>
              <a:t>Equities</a:t>
            </a:r>
          </a:p>
          <a:p>
            <a:pPr lvl="0"/>
            <a:r>
              <a:rPr lang="en-US" noProof="0"/>
              <a:t>Fixed income</a:t>
            </a:r>
          </a:p>
          <a:p>
            <a:pPr lvl="0"/>
            <a:r>
              <a:rPr lang="en-US" noProof="0"/>
              <a:t>Hedge funds</a:t>
            </a:r>
          </a:p>
          <a:p>
            <a:pPr lvl="0"/>
            <a:r>
              <a:rPr lang="en-US" noProof="0"/>
              <a:t>Alternative investments</a:t>
            </a:r>
          </a:p>
        </p:txBody>
      </p:sp>
      <p:pic>
        <p:nvPicPr>
          <p:cNvPr id="3" name="Picture Placeholder 2">
            <a:extLst>
              <a:ext uri="{FF2B5EF4-FFF2-40B4-BE49-F238E27FC236}">
                <a16:creationId xmlns:a16="http://schemas.microsoft.com/office/drawing/2014/main" id="{CAB75055-0CDA-9D0D-10E1-F57FCCCE45E6}"/>
              </a:ext>
            </a:extLst>
          </p:cNvPr>
          <p:cNvPicPr>
            <a:picLocks noGrp="1" noChangeAspect="1"/>
          </p:cNvPicPr>
          <p:nvPr>
            <p:ph type="pic" sz="quarter" idx="17"/>
          </p:nvPr>
        </p:nvPicPr>
        <p:blipFill>
          <a:blip r:embed="rId3"/>
          <a:srcRect l="2475" r="2475"/>
          <a:stretch/>
        </p:blipFill>
        <p:spPr>
          <a:xfrm>
            <a:off x="619135" y="883654"/>
            <a:ext cx="1568257" cy="1649923"/>
          </a:xfrm>
          <a:prstGeom prst="rect">
            <a:avLst/>
          </a:prstGeom>
        </p:spPr>
      </p:pic>
    </p:spTree>
    <p:extLst>
      <p:ext uri="{BB962C8B-B14F-4D97-AF65-F5344CB8AC3E}">
        <p14:creationId xmlns:p14="http://schemas.microsoft.com/office/powerpoint/2010/main" val="368513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80335" y="1043755"/>
            <a:ext cx="8784249" cy="610287"/>
          </a:xfrm>
        </p:spPr>
        <p:txBody>
          <a:bodyPr/>
          <a:lstStyle/>
          <a:p>
            <a:r>
              <a:rPr lang="en-US"/>
              <a:t>Meghan Shue</a:t>
            </a:r>
          </a:p>
        </p:txBody>
      </p:sp>
      <p:sp>
        <p:nvSpPr>
          <p:cNvPr id="16" name="Content Placeholder 15">
            <a:extLst>
              <a:ext uri="{FF2B5EF4-FFF2-40B4-BE49-F238E27FC236}">
                <a16:creationId xmlns:a16="http://schemas.microsoft.com/office/drawing/2014/main" id="{992B8BC0-EC1E-1027-05D8-C57C75A5318E}"/>
              </a:ext>
            </a:extLst>
          </p:cNvPr>
          <p:cNvSpPr>
            <a:spLocks noGrp="1"/>
          </p:cNvSpPr>
          <p:nvPr>
            <p:ph idx="1"/>
          </p:nvPr>
        </p:nvSpPr>
        <p:spPr>
          <a:xfrm>
            <a:off x="2480334" y="2179464"/>
            <a:ext cx="8053927" cy="2987686"/>
          </a:xfrm>
        </p:spPr>
        <p:txBody>
          <a:bodyPr>
            <a:normAutofit/>
          </a:bodyPr>
          <a:lstStyle/>
          <a:p>
            <a:pPr marL="0" indent="0">
              <a:buNone/>
            </a:pPr>
            <a:r>
              <a:rPr lang="en-US" sz="1100"/>
              <a:t>Meghan is responsible for helping manage the end-to-end asset allocation process, developing market research, and communicating the investment team’s market outlook and positioning to clients and prospective clients. She is a member of the Investment Committee, which is responsible for deriving the firm’s strategic and tactical asset allocation positioning. </a:t>
            </a:r>
          </a:p>
          <a:p>
            <a:pPr marL="0" indent="0">
              <a:spcAft>
                <a:spcPts val="600"/>
              </a:spcAft>
              <a:buNone/>
            </a:pPr>
            <a:r>
              <a:rPr lang="en-US" sz="1100"/>
              <a:t>Meghan also oversees the firm’s portfolio construction process—including implementation of asset class views through a variety of proprietary, non-proprietary, passive, active, and factor-based solutions—and chairs the Portfolio Management Committee.</a:t>
            </a:r>
          </a:p>
          <a:p>
            <a:pPr marL="0" indent="0">
              <a:buNone/>
            </a:pPr>
            <a:r>
              <a:rPr lang="en-US" sz="1100"/>
              <a:t>Prior to joining Wilmington Trust, Meghan was an investment strategist at Bessemer Trust, where she helped manage the asset allocation decision and implementation process, performed asset allocation and market research, and published pertinent thought leadership.</a:t>
            </a:r>
          </a:p>
          <a:p>
            <a:pPr marL="0" indent="0">
              <a:buNone/>
            </a:pPr>
            <a:r>
              <a:rPr lang="en-US" sz="1100"/>
              <a:t>She holds an MBA with a concentration in finance from the University of Miami, where she was valedictorian of her graduating class. She also holds a bachelor’s degree in engineering, with a concentration in operations research and financial engineering, from Princeton University, where she was also captain of the swimming &amp; diving team. </a:t>
            </a:r>
          </a:p>
          <a:p>
            <a:pPr marL="0" indent="0">
              <a:buNone/>
            </a:pPr>
            <a:r>
              <a:rPr lang="en-US" sz="1100"/>
              <a:t>Meghan is a regular CNBC contributor and is frequently quoted in financial media communicating the firm’s economic and market views. She was also named to the American Banker’s Most Powerful Women In Banking: Next 2022 list.* </a:t>
            </a:r>
          </a:p>
        </p:txBody>
      </p:sp>
      <p:sp>
        <p:nvSpPr>
          <p:cNvPr id="1044" name="Text Placeholder 1043">
            <a:extLst>
              <a:ext uri="{FF2B5EF4-FFF2-40B4-BE49-F238E27FC236}">
                <a16:creationId xmlns:a16="http://schemas.microsoft.com/office/drawing/2014/main" id="{5C51FB07-9406-A7BD-8C83-A48983370C7C}"/>
              </a:ext>
            </a:extLst>
          </p:cNvPr>
          <p:cNvSpPr>
            <a:spLocks noGrp="1"/>
          </p:cNvSpPr>
          <p:nvPr>
            <p:ph type="body" sz="quarter" idx="12"/>
          </p:nvPr>
        </p:nvSpPr>
        <p:spPr>
          <a:xfrm>
            <a:off x="609600" y="5937264"/>
            <a:ext cx="10972800" cy="311150"/>
          </a:xfrm>
        </p:spPr>
        <p:txBody>
          <a:bodyPr/>
          <a:lstStyle/>
          <a:p>
            <a:r>
              <a:rPr lang="en-US"/>
              <a:t> </a:t>
            </a:r>
          </a:p>
        </p:txBody>
      </p:sp>
      <p:sp>
        <p:nvSpPr>
          <p:cNvPr id="18" name="Text Placeholder 17">
            <a:extLst>
              <a:ext uri="{FF2B5EF4-FFF2-40B4-BE49-F238E27FC236}">
                <a16:creationId xmlns:a16="http://schemas.microsoft.com/office/drawing/2014/main" id="{60C63BDB-C68A-8712-5B22-0C0E15DBA0B8}"/>
              </a:ext>
            </a:extLst>
          </p:cNvPr>
          <p:cNvSpPr>
            <a:spLocks noGrp="1"/>
          </p:cNvSpPr>
          <p:nvPr>
            <p:ph type="body" sz="quarter" idx="13"/>
          </p:nvPr>
        </p:nvSpPr>
        <p:spPr>
          <a:xfrm>
            <a:off x="2480335" y="1583660"/>
            <a:ext cx="8784249" cy="427038"/>
          </a:xfrm>
        </p:spPr>
        <p:txBody>
          <a:bodyPr/>
          <a:lstStyle/>
          <a:p>
            <a:r>
              <a:rPr lang="en-US">
                <a:solidFill>
                  <a:schemeClr val="tx2"/>
                </a:solidFill>
              </a:rPr>
              <a:t>Head of Investment Strategy &amp; Portfolio Construction </a:t>
            </a:r>
          </a:p>
        </p:txBody>
      </p:sp>
      <p:sp>
        <p:nvSpPr>
          <p:cNvPr id="7" name="Text Placeholder 6">
            <a:extLst>
              <a:ext uri="{FF2B5EF4-FFF2-40B4-BE49-F238E27FC236}">
                <a16:creationId xmlns:a16="http://schemas.microsoft.com/office/drawing/2014/main" id="{857FD462-ED14-D3D3-00B0-DF23CE64DD8D}"/>
              </a:ext>
            </a:extLst>
          </p:cNvPr>
          <p:cNvSpPr>
            <a:spLocks noGrp="1"/>
          </p:cNvSpPr>
          <p:nvPr>
            <p:ph type="body" sz="quarter" idx="16"/>
          </p:nvPr>
        </p:nvSpPr>
        <p:spPr>
          <a:xfrm>
            <a:off x="2480335" y="729443"/>
            <a:ext cx="3214800" cy="319875"/>
          </a:xfrm>
        </p:spPr>
        <p:txBody>
          <a:bodyPr/>
          <a:lstStyle/>
          <a:p>
            <a:r>
              <a:rPr lang="en-US"/>
              <a:t>BIOGRAPHY</a:t>
            </a:r>
          </a:p>
        </p:txBody>
      </p:sp>
      <p:sp>
        <p:nvSpPr>
          <p:cNvPr id="4" name="Text Placeholder 22">
            <a:extLst>
              <a:ext uri="{FF2B5EF4-FFF2-40B4-BE49-F238E27FC236}">
                <a16:creationId xmlns:a16="http://schemas.microsoft.com/office/drawing/2014/main" id="{B4F0CDEB-0F80-94D9-384E-BF9FC953E589}"/>
              </a:ext>
            </a:extLst>
          </p:cNvPr>
          <p:cNvSpPr txBox="1">
            <a:spLocks/>
          </p:cNvSpPr>
          <p:nvPr/>
        </p:nvSpPr>
        <p:spPr>
          <a:xfrm>
            <a:off x="597053" y="2744942"/>
            <a:ext cx="1568257" cy="2987686"/>
          </a:xfrm>
          <a:prstGeom prst="rect">
            <a:avLst/>
          </a:prstGeom>
        </p:spPr>
        <p:txBody>
          <a:bodyPr vert="horz" lIns="0" tIns="45720" rIns="0" bIns="45720" rtlCol="0">
            <a:noAutofit/>
          </a:bodyPr>
          <a:lstStyle>
            <a:lvl1pPr marL="112713" indent="-112713" algn="l" defTabSz="914400" rtl="0" eaLnBrk="1" latinLnBrk="0" hangingPunct="1">
              <a:lnSpc>
                <a:spcPct val="95000"/>
              </a:lnSpc>
              <a:spcBef>
                <a:spcPts val="300"/>
              </a:spcBef>
              <a:spcAft>
                <a:spcPts val="0"/>
              </a:spcAft>
              <a:buFont typeface="Arial" panose="020B0604020202020204" pitchFamily="34" charset="0"/>
              <a:buChar char="•"/>
              <a:defRPr sz="900" kern="1200">
                <a:solidFill>
                  <a:schemeClr val="tx2"/>
                </a:solidFill>
                <a:latin typeface="+mn-lt"/>
                <a:ea typeface="+mn-ea"/>
                <a:cs typeface="+mn-cs"/>
              </a:defRPr>
            </a:lvl1pPr>
            <a:lvl2pPr marL="342900" indent="-115888" algn="l" defTabSz="914400" rtl="0" eaLnBrk="1" latinLnBrk="0" hangingPunct="1">
              <a:lnSpc>
                <a:spcPct val="95000"/>
              </a:lnSpc>
              <a:spcBef>
                <a:spcPts val="400"/>
              </a:spcBef>
              <a:buFont typeface="Arial" panose="020B0604020202020204" pitchFamily="34" charset="0"/>
              <a:buChar char="–"/>
              <a:defRPr sz="800" kern="1200">
                <a:solidFill>
                  <a:schemeClr val="tx2"/>
                </a:solidFill>
                <a:latin typeface="+mn-lt"/>
                <a:ea typeface="+mn-ea"/>
                <a:cs typeface="+mn-cs"/>
              </a:defRPr>
            </a:lvl2pPr>
            <a:lvl3pPr marL="968375" indent="-169863" algn="l" defTabSz="914400" rtl="0" eaLnBrk="1" latinLnBrk="0" hangingPunct="1">
              <a:lnSpc>
                <a:spcPct val="95000"/>
              </a:lnSpc>
              <a:spcBef>
                <a:spcPts val="400"/>
              </a:spcBef>
              <a:buFont typeface="Arial" panose="020B0604020202020204" pitchFamily="34" charset="0"/>
              <a:buChar char="•"/>
              <a:defRPr sz="900" kern="1200">
                <a:solidFill>
                  <a:schemeClr val="tx1"/>
                </a:solidFill>
                <a:latin typeface="+mn-lt"/>
                <a:ea typeface="+mn-ea"/>
                <a:cs typeface="+mn-cs"/>
              </a:defRPr>
            </a:lvl3pPr>
            <a:lvl4pPr marL="1258888" indent="-112713" algn="l" defTabSz="914400" rtl="0" eaLnBrk="1" latinLnBrk="0" hangingPunct="1">
              <a:lnSpc>
                <a:spcPct val="90000"/>
              </a:lnSpc>
              <a:spcBef>
                <a:spcPts val="400"/>
              </a:spcBef>
              <a:buFont typeface="Arial" panose="020B0604020202020204" pitchFamily="34" charset="0"/>
              <a:buChar char="–"/>
              <a:defRPr sz="800" kern="1200">
                <a:solidFill>
                  <a:schemeClr val="tx1"/>
                </a:solidFill>
                <a:latin typeface="+mn-lt"/>
                <a:ea typeface="+mn-ea"/>
                <a:cs typeface="+mn-cs"/>
              </a:defRPr>
            </a:lvl4pPr>
            <a:lvl5pPr marL="1658938" indent="-169863" algn="l" defTabSz="914400" rtl="0" eaLnBrk="1" latinLnBrk="0" hangingPunct="1">
              <a:lnSpc>
                <a:spcPct val="90000"/>
              </a:lnSpc>
              <a:spcBef>
                <a:spcPts val="400"/>
              </a:spcBef>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2"/>
                </a:solidFill>
                <a:latin typeface="Arial Black" panose="020B0A04020102020204" pitchFamily="34" charset="0"/>
              </a:rPr>
              <a:t>Contact Information</a:t>
            </a:r>
          </a:p>
          <a:p>
            <a:pPr marL="0" indent="0">
              <a:buFont typeface="Arial" panose="020B0604020202020204" pitchFamily="34" charset="0"/>
              <a:buNone/>
            </a:pPr>
            <a:r>
              <a:rPr lang="en-US"/>
              <a:t>150 N. Radnor Chester Road</a:t>
            </a:r>
          </a:p>
          <a:p>
            <a:pPr marL="0" indent="0">
              <a:buFont typeface="Arial" panose="020B0604020202020204" pitchFamily="34" charset="0"/>
              <a:buNone/>
            </a:pPr>
            <a:r>
              <a:rPr lang="en-US"/>
              <a:t>Suite E-300</a:t>
            </a:r>
          </a:p>
          <a:p>
            <a:pPr marL="0" indent="0">
              <a:buFont typeface="Arial" panose="020B0604020202020204" pitchFamily="34" charset="0"/>
              <a:buNone/>
            </a:pPr>
            <a:r>
              <a:rPr lang="en-US"/>
              <a:t>Wayne, PA 19087</a:t>
            </a:r>
          </a:p>
          <a:p>
            <a:pPr marL="0" indent="0">
              <a:buFont typeface="Arial" panose="020B0604020202020204" pitchFamily="34" charset="0"/>
              <a:buNone/>
            </a:pPr>
            <a:r>
              <a:rPr lang="en-US"/>
              <a:t>610.977.4046	</a:t>
            </a:r>
          </a:p>
          <a:p>
            <a:pPr marL="0" indent="0">
              <a:buFont typeface="Arial" panose="020B0604020202020204" pitchFamily="34" charset="0"/>
              <a:buNone/>
            </a:pPr>
            <a:r>
              <a:rPr lang="en-US"/>
              <a:t>mshue@wilmingtontrust.com</a:t>
            </a:r>
          </a:p>
          <a:p>
            <a:endParaRPr lang="en-US"/>
          </a:p>
          <a:p>
            <a:pPr marL="0" indent="0">
              <a:buFont typeface="Arial" panose="020B0604020202020204" pitchFamily="34" charset="0"/>
              <a:buNone/>
            </a:pPr>
            <a:r>
              <a:rPr lang="en-US">
                <a:solidFill>
                  <a:schemeClr val="accent2"/>
                </a:solidFill>
                <a:latin typeface="Arial Black" panose="020B0A04020102020204" pitchFamily="34" charset="0"/>
              </a:rPr>
              <a:t>Specializing In</a:t>
            </a:r>
          </a:p>
          <a:p>
            <a:r>
              <a:rPr lang="en-US"/>
              <a:t>Investment strategy</a:t>
            </a:r>
          </a:p>
          <a:p>
            <a:r>
              <a:rPr lang="en-US"/>
              <a:t>Asset allocation</a:t>
            </a:r>
          </a:p>
          <a:p>
            <a:r>
              <a:rPr lang="en-US"/>
              <a:t>Portfolio construction</a:t>
            </a:r>
          </a:p>
        </p:txBody>
      </p:sp>
      <p:sp>
        <p:nvSpPr>
          <p:cNvPr id="9" name="TextBox 8">
            <a:extLst>
              <a:ext uri="{FF2B5EF4-FFF2-40B4-BE49-F238E27FC236}">
                <a16:creationId xmlns:a16="http://schemas.microsoft.com/office/drawing/2014/main" id="{E249CC92-7C6B-025C-9A0B-8954182A4720}"/>
              </a:ext>
            </a:extLst>
          </p:cNvPr>
          <p:cNvSpPr txBox="1"/>
          <p:nvPr/>
        </p:nvSpPr>
        <p:spPr>
          <a:xfrm>
            <a:off x="597053" y="6048403"/>
            <a:ext cx="6588187" cy="215444"/>
          </a:xfrm>
          <a:prstGeom prst="rect">
            <a:avLst/>
          </a:prstGeom>
          <a:noFill/>
        </p:spPr>
        <p:txBody>
          <a:bodyPr wrap="square" rtlCol="0">
            <a:spAutoFit/>
          </a:bodyPr>
          <a:lstStyle/>
          <a:p>
            <a:r>
              <a:rPr lang="en-US" sz="800"/>
              <a:t>* Please see link for more information about awards: https://www.wilmingtontrust.com/about-us/awards</a:t>
            </a:r>
          </a:p>
        </p:txBody>
      </p:sp>
      <p:pic>
        <p:nvPicPr>
          <p:cNvPr id="10" name="Picture Placeholder 3">
            <a:extLst>
              <a:ext uri="{FF2B5EF4-FFF2-40B4-BE49-F238E27FC236}">
                <a16:creationId xmlns:a16="http://schemas.microsoft.com/office/drawing/2014/main" id="{8C3830D5-67AD-CDAD-7D74-351701358D39}"/>
              </a:ext>
            </a:extLst>
          </p:cNvPr>
          <p:cNvPicPr>
            <a:picLocks noChangeAspect="1"/>
          </p:cNvPicPr>
          <p:nvPr/>
        </p:nvPicPr>
        <p:blipFill>
          <a:blip r:embed="rId3"/>
          <a:srcRect l="2454" r="2454"/>
          <a:stretch/>
        </p:blipFill>
        <p:spPr>
          <a:xfrm>
            <a:off x="607810" y="884238"/>
            <a:ext cx="1568450" cy="1649412"/>
          </a:xfrm>
          <a:prstGeom prst="rect">
            <a:avLst/>
          </a:prstGeom>
          <a:solidFill>
            <a:schemeClr val="accent1"/>
          </a:solidFill>
          <a:effectLst/>
        </p:spPr>
      </p:pic>
    </p:spTree>
    <p:extLst>
      <p:ext uri="{BB962C8B-B14F-4D97-AF65-F5344CB8AC3E}">
        <p14:creationId xmlns:p14="http://schemas.microsoft.com/office/powerpoint/2010/main" val="88880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22DD8-047B-5C78-45BD-D1CDC79B52C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B0B9DE-4852-C4F0-9B78-F8ADEB60A245}"/>
              </a:ext>
            </a:extLst>
          </p:cNvPr>
          <p:cNvSpPr>
            <a:spLocks noGrp="1"/>
          </p:cNvSpPr>
          <p:nvPr>
            <p:ph type="title"/>
          </p:nvPr>
        </p:nvSpPr>
        <p:spPr>
          <a:xfrm>
            <a:off x="2480335" y="1043755"/>
            <a:ext cx="8784249" cy="610287"/>
          </a:xfrm>
        </p:spPr>
        <p:txBody>
          <a:bodyPr/>
          <a:lstStyle/>
          <a:p>
            <a:r>
              <a:rPr lang="en-US"/>
              <a:t>Luke Tilley</a:t>
            </a:r>
          </a:p>
        </p:txBody>
      </p:sp>
      <p:sp>
        <p:nvSpPr>
          <p:cNvPr id="16" name="Content Placeholder 15">
            <a:extLst>
              <a:ext uri="{FF2B5EF4-FFF2-40B4-BE49-F238E27FC236}">
                <a16:creationId xmlns:a16="http://schemas.microsoft.com/office/drawing/2014/main" id="{7D5E9FEC-7F52-F7B9-E5F5-76E50BD1F9B2}"/>
              </a:ext>
            </a:extLst>
          </p:cNvPr>
          <p:cNvSpPr>
            <a:spLocks noGrp="1"/>
          </p:cNvSpPr>
          <p:nvPr>
            <p:ph idx="1"/>
          </p:nvPr>
        </p:nvSpPr>
        <p:spPr>
          <a:xfrm>
            <a:off x="2480334" y="2179464"/>
            <a:ext cx="8053927" cy="2987686"/>
          </a:xfrm>
        </p:spPr>
        <p:txBody>
          <a:bodyPr>
            <a:normAutofit/>
          </a:bodyPr>
          <a:lstStyle/>
          <a:p>
            <a:pPr marL="0" indent="0">
              <a:buNone/>
            </a:pPr>
            <a:r>
              <a:rPr lang="en-US" sz="1100" spc="-20"/>
              <a:t>Luke is chief economist and head of Asset Allocation &amp; Quantitative Services for Wilmington Trust Investment Advisors (WTIA), a part of the M&amp;T Bank family. Luke is also a member of WTIA’s Investment Committee. </a:t>
            </a:r>
          </a:p>
          <a:p>
            <a:pPr marL="0" indent="0">
              <a:buNone/>
            </a:pPr>
            <a:r>
              <a:rPr lang="en-US" sz="1100" spc="-10"/>
              <a:t>Prior to joining Wilmington Trust in 2015, Luke was an officer and economic advisor with the Federal Reserve Bank of Philadelphia. Earlier in his career, Luke worked as a senior economist at IHS Global Insight (now IHS Markit) and as an economist for the U.S. Department of Housing and Urban Development.</a:t>
            </a:r>
          </a:p>
          <a:p>
            <a:pPr marL="0" indent="0">
              <a:buNone/>
            </a:pPr>
            <a:r>
              <a:rPr lang="en-US" sz="1100"/>
              <a:t>Luke holds a Ph.D. in economics from Temple University and a bachelor’s degree in economics and history from James Madison University. He is the current chair of the American Bankers Association Economic Advisory Committee; a former president of the Philadelphia Council for Business Economics, a chapter of the National Association for Business Economics; and a former adjunct faculty member at Temple University. </a:t>
            </a:r>
          </a:p>
        </p:txBody>
      </p:sp>
      <p:sp>
        <p:nvSpPr>
          <p:cNvPr id="1044" name="Text Placeholder 1043">
            <a:extLst>
              <a:ext uri="{FF2B5EF4-FFF2-40B4-BE49-F238E27FC236}">
                <a16:creationId xmlns:a16="http://schemas.microsoft.com/office/drawing/2014/main" id="{8B6DD019-D90D-BE79-73D2-445B99EF3603}"/>
              </a:ext>
            </a:extLst>
          </p:cNvPr>
          <p:cNvSpPr>
            <a:spLocks noGrp="1"/>
          </p:cNvSpPr>
          <p:nvPr>
            <p:ph type="body" sz="quarter" idx="12"/>
          </p:nvPr>
        </p:nvSpPr>
        <p:spPr>
          <a:xfrm>
            <a:off x="609600" y="5937264"/>
            <a:ext cx="10972800" cy="311150"/>
          </a:xfrm>
        </p:spPr>
        <p:txBody>
          <a:bodyPr/>
          <a:lstStyle/>
          <a:p>
            <a:r>
              <a:rPr lang="en-US"/>
              <a:t> </a:t>
            </a:r>
          </a:p>
        </p:txBody>
      </p:sp>
      <p:sp>
        <p:nvSpPr>
          <p:cNvPr id="18" name="Text Placeholder 17">
            <a:extLst>
              <a:ext uri="{FF2B5EF4-FFF2-40B4-BE49-F238E27FC236}">
                <a16:creationId xmlns:a16="http://schemas.microsoft.com/office/drawing/2014/main" id="{A9116EF9-1F14-634B-E646-4CFE54A8D66D}"/>
              </a:ext>
            </a:extLst>
          </p:cNvPr>
          <p:cNvSpPr>
            <a:spLocks noGrp="1"/>
          </p:cNvSpPr>
          <p:nvPr>
            <p:ph type="body" sz="quarter" idx="13"/>
          </p:nvPr>
        </p:nvSpPr>
        <p:spPr>
          <a:xfrm>
            <a:off x="2480335" y="1583660"/>
            <a:ext cx="8784249" cy="427038"/>
          </a:xfrm>
        </p:spPr>
        <p:txBody>
          <a:bodyPr/>
          <a:lstStyle/>
          <a:p>
            <a:r>
              <a:rPr lang="en-US">
                <a:solidFill>
                  <a:schemeClr val="tx2"/>
                </a:solidFill>
              </a:rPr>
              <a:t>Chief Economist and Department Head</a:t>
            </a:r>
          </a:p>
        </p:txBody>
      </p:sp>
      <p:sp>
        <p:nvSpPr>
          <p:cNvPr id="7" name="Text Placeholder 6">
            <a:extLst>
              <a:ext uri="{FF2B5EF4-FFF2-40B4-BE49-F238E27FC236}">
                <a16:creationId xmlns:a16="http://schemas.microsoft.com/office/drawing/2014/main" id="{5F14B1D6-8F66-257D-FFB7-C7A0870066F7}"/>
              </a:ext>
            </a:extLst>
          </p:cNvPr>
          <p:cNvSpPr>
            <a:spLocks noGrp="1"/>
          </p:cNvSpPr>
          <p:nvPr>
            <p:ph type="body" sz="quarter" idx="16"/>
          </p:nvPr>
        </p:nvSpPr>
        <p:spPr>
          <a:xfrm>
            <a:off x="2480335" y="729443"/>
            <a:ext cx="3214800" cy="319875"/>
          </a:xfrm>
        </p:spPr>
        <p:txBody>
          <a:bodyPr/>
          <a:lstStyle/>
          <a:p>
            <a:r>
              <a:rPr lang="en-US"/>
              <a:t>BIOGRAPHY</a:t>
            </a:r>
          </a:p>
        </p:txBody>
      </p:sp>
      <p:sp>
        <p:nvSpPr>
          <p:cNvPr id="13" name="Text Placeholder 22">
            <a:extLst>
              <a:ext uri="{FF2B5EF4-FFF2-40B4-BE49-F238E27FC236}">
                <a16:creationId xmlns:a16="http://schemas.microsoft.com/office/drawing/2014/main" id="{FB646EF6-4D73-0BEF-BBD4-086C6CD36271}"/>
              </a:ext>
            </a:extLst>
          </p:cNvPr>
          <p:cNvSpPr>
            <a:spLocks noGrp="1"/>
          </p:cNvSpPr>
          <p:nvPr>
            <p:ph type="body" sz="quarter" idx="18"/>
          </p:nvPr>
        </p:nvSpPr>
        <p:spPr>
          <a:xfrm>
            <a:off x="618567" y="2744942"/>
            <a:ext cx="1568257" cy="2987686"/>
          </a:xfrm>
        </p:spPr>
        <p:txBody>
          <a:bodyPr rIns="0"/>
          <a:lstStyle/>
          <a:p>
            <a:pPr marL="0" indent="0">
              <a:buNone/>
            </a:pPr>
            <a:r>
              <a:rPr lang="en-US">
                <a:solidFill>
                  <a:schemeClr val="accent2"/>
                </a:solidFill>
                <a:latin typeface="Arial Black" panose="020B0A04020102020204" pitchFamily="34" charset="0"/>
              </a:rPr>
              <a:t>Contact Information</a:t>
            </a:r>
          </a:p>
          <a:p>
            <a:pPr marL="0" indent="0">
              <a:buNone/>
            </a:pPr>
            <a:r>
              <a:rPr lang="en-US" noProof="0"/>
              <a:t>150 N. Radnor Chester Road</a:t>
            </a:r>
          </a:p>
          <a:p>
            <a:pPr marL="0" indent="0">
              <a:buNone/>
            </a:pPr>
            <a:r>
              <a:rPr lang="en-US" noProof="0"/>
              <a:t>Suite E-300</a:t>
            </a:r>
          </a:p>
          <a:p>
            <a:pPr marL="0" indent="0">
              <a:buNone/>
            </a:pPr>
            <a:r>
              <a:rPr lang="en-US" noProof="0"/>
              <a:t>Wayne, PA 19087</a:t>
            </a:r>
          </a:p>
          <a:p>
            <a:pPr marL="0" indent="0">
              <a:buNone/>
            </a:pPr>
            <a:r>
              <a:rPr lang="en-US" noProof="0"/>
              <a:t>610.977.4044</a:t>
            </a:r>
          </a:p>
          <a:p>
            <a:pPr marL="0" indent="0">
              <a:buNone/>
            </a:pPr>
            <a:r>
              <a:rPr lang="en-US" noProof="0"/>
              <a:t>ltilley@wilmingtontrust.com</a:t>
            </a:r>
          </a:p>
          <a:p>
            <a:endParaRPr lang="en-US" noProof="0"/>
          </a:p>
          <a:p>
            <a:pPr marL="0" indent="0">
              <a:buNone/>
            </a:pPr>
            <a:r>
              <a:rPr lang="en-US">
                <a:solidFill>
                  <a:schemeClr val="accent2"/>
                </a:solidFill>
                <a:latin typeface="Arial Black" panose="020B0A04020102020204" pitchFamily="34" charset="0"/>
              </a:rPr>
              <a:t>Specializing In</a:t>
            </a:r>
          </a:p>
          <a:p>
            <a:pPr lvl="0"/>
            <a:r>
              <a:rPr lang="en-US" noProof="0"/>
              <a:t>Economics</a:t>
            </a:r>
          </a:p>
          <a:p>
            <a:pPr lvl="0"/>
            <a:r>
              <a:rPr lang="en-US" noProof="0"/>
              <a:t>Monetary policy</a:t>
            </a:r>
          </a:p>
        </p:txBody>
      </p:sp>
      <p:pic>
        <p:nvPicPr>
          <p:cNvPr id="14" name="Picture Placeholder 2">
            <a:extLst>
              <a:ext uri="{FF2B5EF4-FFF2-40B4-BE49-F238E27FC236}">
                <a16:creationId xmlns:a16="http://schemas.microsoft.com/office/drawing/2014/main" id="{A943258E-CB5A-35A5-D8C5-8993A4CC81F2}"/>
              </a:ext>
            </a:extLst>
          </p:cNvPr>
          <p:cNvPicPr>
            <a:picLocks noGrp="1" noChangeAspect="1"/>
          </p:cNvPicPr>
          <p:nvPr>
            <p:ph type="pic" sz="quarter" idx="17"/>
          </p:nvPr>
        </p:nvPicPr>
        <p:blipFill>
          <a:blip r:embed="rId3"/>
          <a:srcRect l="2419" r="2419"/>
          <a:stretch/>
        </p:blipFill>
        <p:spPr>
          <a:xfrm>
            <a:off x="618568" y="884238"/>
            <a:ext cx="1569600" cy="1649412"/>
          </a:xfrm>
          <a:prstGeom prst="rect">
            <a:avLst/>
          </a:prstGeom>
        </p:spPr>
      </p:pic>
    </p:spTree>
    <p:extLst>
      <p:ext uri="{BB962C8B-B14F-4D97-AF65-F5344CB8AC3E}">
        <p14:creationId xmlns:p14="http://schemas.microsoft.com/office/powerpoint/2010/main" val="399214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D2FC08-3810-9A2E-83E2-655B87C8F051}"/>
              </a:ext>
            </a:extLst>
          </p:cNvPr>
          <p:cNvSpPr>
            <a:spLocks noGrp="1"/>
          </p:cNvSpPr>
          <p:nvPr>
            <p:ph type="title"/>
          </p:nvPr>
        </p:nvSpPr>
        <p:spPr>
          <a:xfrm>
            <a:off x="609600" y="3260014"/>
            <a:ext cx="7128681" cy="1211167"/>
          </a:xfrm>
        </p:spPr>
        <p:txBody>
          <a:bodyPr/>
          <a:lstStyle/>
          <a:p>
            <a:r>
              <a:rPr lang="en-US"/>
              <a:t>Appendix</a:t>
            </a:r>
          </a:p>
        </p:txBody>
      </p:sp>
      <p:sp>
        <p:nvSpPr>
          <p:cNvPr id="6" name="Text Placeholder 2">
            <a:extLst>
              <a:ext uri="{FF2B5EF4-FFF2-40B4-BE49-F238E27FC236}">
                <a16:creationId xmlns:a16="http://schemas.microsoft.com/office/drawing/2014/main" id="{5CC97C4A-24F8-10B4-1B43-908FB9CF9E8E}"/>
              </a:ext>
            </a:extLst>
          </p:cNvPr>
          <p:cNvSpPr>
            <a:spLocks noGrp="1"/>
          </p:cNvSpPr>
          <p:nvPr>
            <p:ph type="body" idx="1"/>
          </p:nvPr>
        </p:nvSpPr>
        <p:spPr>
          <a:xfrm>
            <a:off x="609600" y="4244881"/>
            <a:ext cx="5486400" cy="668313"/>
          </a:xfrm>
        </p:spPr>
        <p:txBody>
          <a:bodyPr>
            <a:normAutofit/>
          </a:bodyPr>
          <a:lstStyle/>
          <a:p>
            <a:r>
              <a:rPr lang="en-US"/>
              <a:t> </a:t>
            </a:r>
          </a:p>
        </p:txBody>
      </p:sp>
    </p:spTree>
    <p:extLst>
      <p:ext uri="{BB962C8B-B14F-4D97-AF65-F5344CB8AC3E}">
        <p14:creationId xmlns:p14="http://schemas.microsoft.com/office/powerpoint/2010/main" val="407911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97855-C115-2969-DD96-F9531393B5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B8ECBA-1F8A-6F5F-EB42-911ABA2DF6A3}"/>
              </a:ext>
            </a:extLst>
          </p:cNvPr>
          <p:cNvSpPr>
            <a:spLocks noGrp="1"/>
          </p:cNvSpPr>
          <p:nvPr>
            <p:ph type="title"/>
          </p:nvPr>
        </p:nvSpPr>
        <p:spPr/>
        <p:txBody>
          <a:bodyPr/>
          <a:lstStyle/>
          <a:p>
            <a:r>
              <a:rPr lang="en-US"/>
              <a:t>Capex has slowed but could get a boost from incentives</a:t>
            </a:r>
          </a:p>
        </p:txBody>
      </p:sp>
      <p:sp>
        <p:nvSpPr>
          <p:cNvPr id="6" name="Text Placeholder 5">
            <a:extLst>
              <a:ext uri="{FF2B5EF4-FFF2-40B4-BE49-F238E27FC236}">
                <a16:creationId xmlns:a16="http://schemas.microsoft.com/office/drawing/2014/main" id="{E3785E82-CFC4-7F3A-62E1-B44B44314FFC}"/>
              </a:ext>
            </a:extLst>
          </p:cNvPr>
          <p:cNvSpPr>
            <a:spLocks noGrp="1"/>
          </p:cNvSpPr>
          <p:nvPr>
            <p:ph type="body" sz="quarter" idx="12"/>
          </p:nvPr>
        </p:nvSpPr>
        <p:spPr/>
        <p:txBody>
          <a:bodyPr>
            <a:normAutofit lnSpcReduction="10000"/>
          </a:bodyPr>
          <a:lstStyle/>
          <a:p>
            <a:r>
              <a:rPr lang="en-US"/>
              <a:t>Data as of 3Q 2024. Grey bars indicate recessionary periods.</a:t>
            </a:r>
          </a:p>
          <a:p>
            <a:r>
              <a:rPr lang="en-US"/>
              <a:t>Sources: Bureau of Economic Analysis, Wilmington Trust.</a:t>
            </a:r>
          </a:p>
        </p:txBody>
      </p:sp>
      <p:pic>
        <p:nvPicPr>
          <p:cNvPr id="7" name="Picture 6" descr="A graph with lines and numbers&#10;&#10;Description automatically generated">
            <a:extLst>
              <a:ext uri="{FF2B5EF4-FFF2-40B4-BE49-F238E27FC236}">
                <a16:creationId xmlns:a16="http://schemas.microsoft.com/office/drawing/2014/main" id="{548DCF67-F742-5F75-CDEF-EF0B529805B2}"/>
              </a:ext>
            </a:extLst>
          </p:cNvPr>
          <p:cNvPicPr>
            <a:picLocks noChangeAspect="1"/>
          </p:cNvPicPr>
          <p:nvPr/>
        </p:nvPicPr>
        <p:blipFill>
          <a:blip r:embed="rId2" r:link="rId3">
            <a:clrChange>
              <a:clrFrom>
                <a:srgbClr val="FFFFFF"/>
              </a:clrFrom>
              <a:clrTo>
                <a:srgbClr val="FFFFFF">
                  <a:alpha val="0"/>
                </a:srgbClr>
              </a:clrTo>
            </a:clrChange>
          </a:blip>
          <a:stretch>
            <a:fillRect/>
          </a:stretch>
        </p:blipFill>
        <p:spPr>
          <a:xfrm>
            <a:off x="515034" y="1935836"/>
            <a:ext cx="10291513" cy="3878090"/>
          </a:xfrm>
          <a:prstGeom prst="rect">
            <a:avLst/>
          </a:prstGeom>
        </p:spPr>
      </p:pic>
      <p:sp>
        <p:nvSpPr>
          <p:cNvPr id="2" name="TextBox 1">
            <a:extLst>
              <a:ext uri="{FF2B5EF4-FFF2-40B4-BE49-F238E27FC236}">
                <a16:creationId xmlns:a16="http://schemas.microsoft.com/office/drawing/2014/main" id="{5018EC62-CCC4-2706-F5FD-D23FBBF04D7B}"/>
              </a:ext>
            </a:extLst>
          </p:cNvPr>
          <p:cNvSpPr txBox="1"/>
          <p:nvPr/>
        </p:nvSpPr>
        <p:spPr>
          <a:xfrm>
            <a:off x="608928" y="1450402"/>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Real capital investment by type (y/y%)</a:t>
            </a:r>
          </a:p>
        </p:txBody>
      </p:sp>
      <p:cxnSp>
        <p:nvCxnSpPr>
          <p:cNvPr id="3" name="Straight Connector 2">
            <a:extLst>
              <a:ext uri="{FF2B5EF4-FFF2-40B4-BE49-F238E27FC236}">
                <a16:creationId xmlns:a16="http://schemas.microsoft.com/office/drawing/2014/main" id="{B8FEDB9B-D918-BC0D-5E6D-D6AB4953A361}"/>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67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AC53C3-105C-24DC-A961-C3858A6677CA}"/>
              </a:ext>
            </a:extLst>
          </p:cNvPr>
          <p:cNvSpPr>
            <a:spLocks noGrp="1"/>
          </p:cNvSpPr>
          <p:nvPr>
            <p:ph type="body" idx="1"/>
          </p:nvPr>
        </p:nvSpPr>
        <p:spPr>
          <a:xfrm>
            <a:off x="5838306" y="4007417"/>
            <a:ext cx="5486400" cy="668313"/>
          </a:xfrm>
        </p:spPr>
        <p:txBody>
          <a:bodyPr>
            <a:noAutofit/>
          </a:bodyPr>
          <a:lstStyle/>
          <a:p>
            <a:r>
              <a:rPr lang="en-US" sz="1400" b="1"/>
              <a:t>Tony Roth, Chief Investment Officer</a:t>
            </a:r>
          </a:p>
          <a:p>
            <a:r>
              <a:rPr lang="en-US" sz="1400" b="1"/>
              <a:t>Meghan Shue, Head of Investment Strategy</a:t>
            </a:r>
          </a:p>
          <a:p>
            <a:r>
              <a:rPr lang="en-US" sz="1400" b="1"/>
              <a:t>Luke Tilley, Chief Economist</a:t>
            </a:r>
          </a:p>
          <a:p>
            <a:br>
              <a:rPr lang="en-US" sz="1400"/>
            </a:br>
            <a:r>
              <a:rPr lang="en-US" sz="1400"/>
              <a:t>January 2025</a:t>
            </a:r>
          </a:p>
        </p:txBody>
      </p:sp>
      <p:pic>
        <p:nvPicPr>
          <p:cNvPr id="12" name="Picture 11" descr="A black background with blue text&#10;&#10;Description automatically generated">
            <a:extLst>
              <a:ext uri="{FF2B5EF4-FFF2-40B4-BE49-F238E27FC236}">
                <a16:creationId xmlns:a16="http://schemas.microsoft.com/office/drawing/2014/main" id="{C881901D-D638-FD02-0E69-C537A96F6C10}"/>
              </a:ext>
            </a:extLst>
          </p:cNvPr>
          <p:cNvPicPr>
            <a:picLocks noChangeAspect="1"/>
          </p:cNvPicPr>
          <p:nvPr/>
        </p:nvPicPr>
        <p:blipFill>
          <a:blip r:embed="rId2"/>
          <a:srcRect l="4295" t="7267" r="55000" b="53726"/>
          <a:stretch/>
        </p:blipFill>
        <p:spPr>
          <a:xfrm>
            <a:off x="5636030" y="830144"/>
            <a:ext cx="4962698" cy="2674729"/>
          </a:xfrm>
          <a:prstGeom prst="rect">
            <a:avLst/>
          </a:prstGeom>
        </p:spPr>
      </p:pic>
      <p:pic>
        <p:nvPicPr>
          <p:cNvPr id="4" name="Picture 3" descr="A map of a city&#10;&#10;Description automatically generated with medium confidence">
            <a:extLst>
              <a:ext uri="{FF2B5EF4-FFF2-40B4-BE49-F238E27FC236}">
                <a16:creationId xmlns:a16="http://schemas.microsoft.com/office/drawing/2014/main" id="{64962F02-3EFB-70D1-86B0-0E429E32F6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380074" cy="6858000"/>
          </a:xfrm>
          <a:prstGeom prst="rect">
            <a:avLst/>
          </a:prstGeom>
        </p:spPr>
      </p:pic>
    </p:spTree>
    <p:extLst>
      <p:ext uri="{BB962C8B-B14F-4D97-AF65-F5344CB8AC3E}">
        <p14:creationId xmlns:p14="http://schemas.microsoft.com/office/powerpoint/2010/main" val="501756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D1A96-7944-7EE8-1D0A-A03DE72DD80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D0CB75-370C-1053-B006-35D4FCDE3E24}"/>
              </a:ext>
            </a:extLst>
          </p:cNvPr>
          <p:cNvSpPr>
            <a:spLocks noGrp="1"/>
          </p:cNvSpPr>
          <p:nvPr>
            <p:ph type="title"/>
          </p:nvPr>
        </p:nvSpPr>
        <p:spPr>
          <a:xfrm>
            <a:off x="609599" y="228600"/>
            <a:ext cx="11247141" cy="952500"/>
          </a:xfrm>
        </p:spPr>
        <p:txBody>
          <a:bodyPr/>
          <a:lstStyle/>
          <a:p>
            <a:r>
              <a:rPr lang="en-US"/>
              <a:t>Joblessness to rise above Fed estimate of equilibrium</a:t>
            </a:r>
          </a:p>
        </p:txBody>
      </p:sp>
      <p:sp>
        <p:nvSpPr>
          <p:cNvPr id="6" name="Text Placeholder 5">
            <a:extLst>
              <a:ext uri="{FF2B5EF4-FFF2-40B4-BE49-F238E27FC236}">
                <a16:creationId xmlns:a16="http://schemas.microsoft.com/office/drawing/2014/main" id="{61C61964-8F69-520E-AEE1-28783E1B2693}"/>
              </a:ext>
            </a:extLst>
          </p:cNvPr>
          <p:cNvSpPr>
            <a:spLocks noGrp="1"/>
          </p:cNvSpPr>
          <p:nvPr>
            <p:ph type="body" sz="quarter" idx="12"/>
          </p:nvPr>
        </p:nvSpPr>
        <p:spPr/>
        <p:txBody>
          <a:bodyPr>
            <a:normAutofit lnSpcReduction="10000"/>
          </a:bodyPr>
          <a:lstStyle/>
          <a:p>
            <a:r>
              <a:rPr lang="en-US"/>
              <a:t>Grey bars indicate recessionary periods. </a:t>
            </a:r>
          </a:p>
          <a:p>
            <a:r>
              <a:rPr lang="en-US"/>
              <a:t>Data as of December 31, 2024. Sources: Bureau of Labor Statistics, Wilmington Trust.</a:t>
            </a:r>
          </a:p>
        </p:txBody>
      </p:sp>
      <p:pic>
        <p:nvPicPr>
          <p:cNvPr id="3" name="Picture 2" descr="A graph showing the growth of the stock market&#10;&#10;Description automatically generated">
            <a:extLst>
              <a:ext uri="{FF2B5EF4-FFF2-40B4-BE49-F238E27FC236}">
                <a16:creationId xmlns:a16="http://schemas.microsoft.com/office/drawing/2014/main" id="{E1348BBE-3AE0-DE4A-BA2A-E8388768C447}"/>
              </a:ext>
            </a:extLst>
          </p:cNvPr>
          <p:cNvPicPr>
            <a:picLocks noChangeAspect="1"/>
          </p:cNvPicPr>
          <p:nvPr/>
        </p:nvPicPr>
        <p:blipFill>
          <a:blip r:embed="rId2" r:link="rId3">
            <a:clrChange>
              <a:clrFrom>
                <a:srgbClr val="FFFFFF"/>
              </a:clrFrom>
              <a:clrTo>
                <a:srgbClr val="FFFFFF">
                  <a:alpha val="0"/>
                </a:srgbClr>
              </a:clrTo>
            </a:clrChange>
          </a:blip>
          <a:stretch>
            <a:fillRect/>
          </a:stretch>
        </p:blipFill>
        <p:spPr>
          <a:xfrm>
            <a:off x="540359" y="1964591"/>
            <a:ext cx="10457379" cy="3960992"/>
          </a:xfrm>
          <a:prstGeom prst="rect">
            <a:avLst/>
          </a:prstGeom>
        </p:spPr>
      </p:pic>
      <p:sp>
        <p:nvSpPr>
          <p:cNvPr id="7" name="TextBox 6">
            <a:extLst>
              <a:ext uri="{FF2B5EF4-FFF2-40B4-BE49-F238E27FC236}">
                <a16:creationId xmlns:a16="http://schemas.microsoft.com/office/drawing/2014/main" id="{217E5148-BEDF-46BF-C37F-BFCE514F424D}"/>
              </a:ext>
            </a:extLst>
          </p:cNvPr>
          <p:cNvSpPr txBox="1"/>
          <p:nvPr/>
        </p:nvSpPr>
        <p:spPr>
          <a:xfrm>
            <a:off x="608928" y="1444996"/>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Unemployment Rate (%)</a:t>
            </a:r>
          </a:p>
        </p:txBody>
      </p:sp>
      <p:cxnSp>
        <p:nvCxnSpPr>
          <p:cNvPr id="2" name="Straight Connector 1">
            <a:extLst>
              <a:ext uri="{FF2B5EF4-FFF2-40B4-BE49-F238E27FC236}">
                <a16:creationId xmlns:a16="http://schemas.microsoft.com/office/drawing/2014/main" id="{491BE551-A102-1B88-3CAE-A79605EB1BB6}"/>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58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0D94-4787-1608-669C-81CACA59743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41CD39-1055-30A2-8495-3FD9621E90CC}"/>
              </a:ext>
            </a:extLst>
          </p:cNvPr>
          <p:cNvSpPr>
            <a:spLocks noGrp="1"/>
          </p:cNvSpPr>
          <p:nvPr>
            <p:ph type="title"/>
          </p:nvPr>
        </p:nvSpPr>
        <p:spPr>
          <a:xfrm>
            <a:off x="609599" y="228600"/>
            <a:ext cx="11247141" cy="952500"/>
          </a:xfrm>
        </p:spPr>
        <p:txBody>
          <a:bodyPr/>
          <a:lstStyle/>
          <a:p>
            <a:r>
              <a:rPr lang="en-US"/>
              <a:t>Labor market churn has slowed to a crawl</a:t>
            </a:r>
          </a:p>
        </p:txBody>
      </p:sp>
      <p:sp>
        <p:nvSpPr>
          <p:cNvPr id="6" name="Text Placeholder 5">
            <a:extLst>
              <a:ext uri="{FF2B5EF4-FFF2-40B4-BE49-F238E27FC236}">
                <a16:creationId xmlns:a16="http://schemas.microsoft.com/office/drawing/2014/main" id="{C8EDC1C9-C632-1943-B37D-744F147B65C2}"/>
              </a:ext>
            </a:extLst>
          </p:cNvPr>
          <p:cNvSpPr>
            <a:spLocks noGrp="1"/>
          </p:cNvSpPr>
          <p:nvPr>
            <p:ph type="body" sz="quarter" idx="12"/>
          </p:nvPr>
        </p:nvSpPr>
        <p:spPr/>
        <p:txBody>
          <a:bodyPr>
            <a:normAutofit lnSpcReduction="10000"/>
          </a:bodyPr>
          <a:lstStyle/>
          <a:p>
            <a:r>
              <a:rPr lang="en-US"/>
              <a:t>Data as of December 31, 2024. Sources: Bureau of Labor Statistics, Wilmington Trust.</a:t>
            </a:r>
          </a:p>
          <a:p>
            <a:r>
              <a:rPr lang="en-US"/>
              <a:t>Grey bars indicate recessionary periods.</a:t>
            </a:r>
          </a:p>
        </p:txBody>
      </p:sp>
      <p:sp>
        <p:nvSpPr>
          <p:cNvPr id="7" name="TextBox 6">
            <a:extLst>
              <a:ext uri="{FF2B5EF4-FFF2-40B4-BE49-F238E27FC236}">
                <a16:creationId xmlns:a16="http://schemas.microsoft.com/office/drawing/2014/main" id="{86B3CA3E-2348-057A-D699-ED2561501255}"/>
              </a:ext>
            </a:extLst>
          </p:cNvPr>
          <p:cNvSpPr txBox="1"/>
          <p:nvPr/>
        </p:nvSpPr>
        <p:spPr>
          <a:xfrm>
            <a:off x="608928" y="1444996"/>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Hire and separation rates (%)</a:t>
            </a:r>
          </a:p>
        </p:txBody>
      </p:sp>
      <p:pic>
        <p:nvPicPr>
          <p:cNvPr id="9" name="Picture 8" descr="A graph with blue and orange lines&#10;&#10;Description automatically generated">
            <a:extLst>
              <a:ext uri="{FF2B5EF4-FFF2-40B4-BE49-F238E27FC236}">
                <a16:creationId xmlns:a16="http://schemas.microsoft.com/office/drawing/2014/main" id="{E4FF25F8-FCB9-8BF2-8047-AC014B281F34}"/>
              </a:ext>
            </a:extLst>
          </p:cNvPr>
          <p:cNvPicPr>
            <a:picLocks noChangeAspect="1"/>
          </p:cNvPicPr>
          <p:nvPr/>
        </p:nvPicPr>
        <p:blipFill>
          <a:blip r:embed="rId2" r:link="rId3">
            <a:clrChange>
              <a:clrFrom>
                <a:srgbClr val="FFFFFF"/>
              </a:clrFrom>
              <a:clrTo>
                <a:srgbClr val="FFFFFF">
                  <a:alpha val="0"/>
                </a:srgbClr>
              </a:clrTo>
            </a:clrChange>
          </a:blip>
          <a:stretch>
            <a:fillRect/>
          </a:stretch>
        </p:blipFill>
        <p:spPr>
          <a:xfrm>
            <a:off x="508321" y="1884351"/>
            <a:ext cx="10597917" cy="4014224"/>
          </a:xfrm>
          <a:prstGeom prst="rect">
            <a:avLst/>
          </a:prstGeom>
        </p:spPr>
      </p:pic>
      <p:cxnSp>
        <p:nvCxnSpPr>
          <p:cNvPr id="2" name="Straight Connector 1">
            <a:extLst>
              <a:ext uri="{FF2B5EF4-FFF2-40B4-BE49-F238E27FC236}">
                <a16:creationId xmlns:a16="http://schemas.microsoft.com/office/drawing/2014/main" id="{48215FB4-5DC4-A27C-DB28-727670F5BCC1}"/>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90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2F4C4-C489-C744-66C6-158CA1245A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D6CE90-29F8-E105-A2BD-ECDC7ADE4C53}"/>
              </a:ext>
            </a:extLst>
          </p:cNvPr>
          <p:cNvSpPr>
            <a:spLocks noGrp="1"/>
          </p:cNvSpPr>
          <p:nvPr>
            <p:ph type="title"/>
          </p:nvPr>
        </p:nvSpPr>
        <p:spPr/>
        <p:txBody>
          <a:bodyPr/>
          <a:lstStyle/>
          <a:p>
            <a:r>
              <a:rPr lang="en-US"/>
              <a:t>Non-discretionary outsized share of consumer spending</a:t>
            </a:r>
          </a:p>
        </p:txBody>
      </p:sp>
      <p:sp>
        <p:nvSpPr>
          <p:cNvPr id="6" name="Text Placeholder 5">
            <a:extLst>
              <a:ext uri="{FF2B5EF4-FFF2-40B4-BE49-F238E27FC236}">
                <a16:creationId xmlns:a16="http://schemas.microsoft.com/office/drawing/2014/main" id="{D847FA74-3417-F3EF-6F47-38CC66B342E6}"/>
              </a:ext>
            </a:extLst>
          </p:cNvPr>
          <p:cNvSpPr>
            <a:spLocks noGrp="1"/>
          </p:cNvSpPr>
          <p:nvPr>
            <p:ph type="body" sz="quarter" idx="12"/>
          </p:nvPr>
        </p:nvSpPr>
        <p:spPr/>
        <p:txBody>
          <a:bodyPr>
            <a:normAutofit lnSpcReduction="10000"/>
          </a:bodyPr>
          <a:lstStyle/>
          <a:p>
            <a:r>
              <a:rPr lang="en-US"/>
              <a:t>Data as of September 30, 2024. Source: Bureau of Economic Analysis, Wilmington Trust.</a:t>
            </a:r>
          </a:p>
          <a:p>
            <a:r>
              <a:rPr lang="en-US"/>
              <a:t>Grey bars indicate recessionary periods. “All other” refers to all other components of consumer spending not included in housing, utilities, medical care, and nonprofit spending.</a:t>
            </a:r>
          </a:p>
        </p:txBody>
      </p:sp>
      <p:sp>
        <p:nvSpPr>
          <p:cNvPr id="2" name="TextBox 1">
            <a:extLst>
              <a:ext uri="{FF2B5EF4-FFF2-40B4-BE49-F238E27FC236}">
                <a16:creationId xmlns:a16="http://schemas.microsoft.com/office/drawing/2014/main" id="{F65E16AF-1986-9813-DA52-75F98169D3E1}"/>
              </a:ext>
            </a:extLst>
          </p:cNvPr>
          <p:cNvSpPr txBox="1"/>
          <p:nvPr/>
        </p:nvSpPr>
        <p:spPr>
          <a:xfrm>
            <a:off x="608928" y="1475973"/>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Contributions to Real GDP Growth (y/y%)</a:t>
            </a:r>
          </a:p>
        </p:txBody>
      </p:sp>
      <p:pic>
        <p:nvPicPr>
          <p:cNvPr id="8" name="Picture 7" descr="A graph of a graph of a graph&#10;&#10;Description automatically generated with medium confidence">
            <a:extLst>
              <a:ext uri="{FF2B5EF4-FFF2-40B4-BE49-F238E27FC236}">
                <a16:creationId xmlns:a16="http://schemas.microsoft.com/office/drawing/2014/main" id="{8F97E7F4-1AD8-EC69-952B-D02CB2BFC92B}"/>
              </a:ext>
            </a:extLst>
          </p:cNvPr>
          <p:cNvPicPr>
            <a:picLocks noChangeAspect="1"/>
          </p:cNvPicPr>
          <p:nvPr/>
        </p:nvPicPr>
        <p:blipFill>
          <a:blip r:embed="rId2" r:link="rId3"/>
          <a:stretch>
            <a:fillRect/>
          </a:stretch>
        </p:blipFill>
        <p:spPr>
          <a:xfrm>
            <a:off x="411034" y="1941314"/>
            <a:ext cx="10917958" cy="3977648"/>
          </a:xfrm>
          <a:prstGeom prst="rect">
            <a:avLst/>
          </a:prstGeom>
        </p:spPr>
      </p:pic>
      <p:cxnSp>
        <p:nvCxnSpPr>
          <p:cNvPr id="3" name="Straight Connector 2">
            <a:extLst>
              <a:ext uri="{FF2B5EF4-FFF2-40B4-BE49-F238E27FC236}">
                <a16:creationId xmlns:a16="http://schemas.microsoft.com/office/drawing/2014/main" id="{6E19EDCF-FE7B-9C5D-31EE-DBA8BD35E1A3}"/>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354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C89D0-B421-16C1-C3E0-002AB5B71C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4776EF-E793-4CD5-E5FB-049C7DAB3D2E}"/>
              </a:ext>
            </a:extLst>
          </p:cNvPr>
          <p:cNvSpPr>
            <a:spLocks noGrp="1"/>
          </p:cNvSpPr>
          <p:nvPr>
            <p:ph type="title"/>
          </p:nvPr>
        </p:nvSpPr>
        <p:spPr/>
        <p:txBody>
          <a:bodyPr/>
          <a:lstStyle/>
          <a:p>
            <a:r>
              <a:rPr lang="en-US"/>
              <a:t>We expect more rate cuts in 2025 than Fed’s recent forecast</a:t>
            </a:r>
          </a:p>
        </p:txBody>
      </p:sp>
      <p:sp>
        <p:nvSpPr>
          <p:cNvPr id="6" name="Text Placeholder 5">
            <a:extLst>
              <a:ext uri="{FF2B5EF4-FFF2-40B4-BE49-F238E27FC236}">
                <a16:creationId xmlns:a16="http://schemas.microsoft.com/office/drawing/2014/main" id="{657B86EA-2A58-FFCD-C663-8479F38246CE}"/>
              </a:ext>
            </a:extLst>
          </p:cNvPr>
          <p:cNvSpPr>
            <a:spLocks noGrp="1"/>
          </p:cNvSpPr>
          <p:nvPr>
            <p:ph type="body" sz="quarter" idx="12"/>
          </p:nvPr>
        </p:nvSpPr>
        <p:spPr/>
        <p:txBody>
          <a:bodyPr>
            <a:normAutofit lnSpcReduction="10000"/>
          </a:bodyPr>
          <a:lstStyle/>
          <a:p>
            <a:r>
              <a:rPr lang="en-US"/>
              <a:t>*Federal Open Market Committee (FMOC)</a:t>
            </a:r>
          </a:p>
          <a:p>
            <a:r>
              <a:rPr lang="en-US"/>
              <a:t>Sources: Federal Reserve Board, Wilmington Trust</a:t>
            </a:r>
          </a:p>
        </p:txBody>
      </p:sp>
      <p:pic>
        <p:nvPicPr>
          <p:cNvPr id="3" name="Picture 2" descr="A graph showing the growth of a number of people&#10;&#10;Description automatically generated with medium confidence">
            <a:extLst>
              <a:ext uri="{FF2B5EF4-FFF2-40B4-BE49-F238E27FC236}">
                <a16:creationId xmlns:a16="http://schemas.microsoft.com/office/drawing/2014/main" id="{AA4D85E5-2D28-0792-D409-AD98C47077C3}"/>
              </a:ext>
            </a:extLst>
          </p:cNvPr>
          <p:cNvPicPr>
            <a:picLocks noChangeAspect="1"/>
          </p:cNvPicPr>
          <p:nvPr/>
        </p:nvPicPr>
        <p:blipFill>
          <a:blip r:embed="rId2" r:link="rId3">
            <a:clrChange>
              <a:clrFrom>
                <a:srgbClr val="FFFFFF"/>
              </a:clrFrom>
              <a:clrTo>
                <a:srgbClr val="FFFFFF">
                  <a:alpha val="0"/>
                </a:srgbClr>
              </a:clrTo>
            </a:clrChange>
          </a:blip>
          <a:stretch>
            <a:fillRect/>
          </a:stretch>
        </p:blipFill>
        <p:spPr>
          <a:xfrm>
            <a:off x="522294" y="1863565"/>
            <a:ext cx="10789941" cy="4014224"/>
          </a:xfrm>
          <a:prstGeom prst="rect">
            <a:avLst/>
          </a:prstGeom>
        </p:spPr>
      </p:pic>
      <p:sp>
        <p:nvSpPr>
          <p:cNvPr id="7" name="TextBox 6">
            <a:extLst>
              <a:ext uri="{FF2B5EF4-FFF2-40B4-BE49-F238E27FC236}">
                <a16:creationId xmlns:a16="http://schemas.microsoft.com/office/drawing/2014/main" id="{670DA437-D8C7-58CA-F037-AEF35F69A826}"/>
              </a:ext>
            </a:extLst>
          </p:cNvPr>
          <p:cNvSpPr txBox="1"/>
          <p:nvPr/>
        </p:nvSpPr>
        <p:spPr>
          <a:xfrm>
            <a:off x="608928" y="1444308"/>
            <a:ext cx="11384281" cy="182880"/>
          </a:xfrm>
          <a:prstGeom prst="rect">
            <a:avLst/>
          </a:prstGeom>
          <a:noFill/>
        </p:spPr>
        <p:txBody>
          <a:bodyPr wrap="square" lIns="0" tIns="0" rIns="0" bIns="0" rtlCol="0" anchor="b" anchorCtr="0">
            <a:noAutofit/>
          </a:bodyPr>
          <a:lstStyle/>
          <a:p>
            <a:pPr marL="0" marR="0" lvl="0" indent="0" algn="l" defTabSz="963842"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5968"/>
                </a:solidFill>
                <a:effectLst/>
                <a:uLnTx/>
                <a:uFillTx/>
                <a:latin typeface="Arial"/>
                <a:ea typeface="+mn-ea"/>
                <a:cs typeface="Arial" panose="020B0604020202020204" pitchFamily="34" charset="0"/>
              </a:rPr>
              <a:t>Federal funds rate target and projection (%)</a:t>
            </a:r>
          </a:p>
        </p:txBody>
      </p:sp>
      <p:cxnSp>
        <p:nvCxnSpPr>
          <p:cNvPr id="2" name="Straight Connector 1">
            <a:extLst>
              <a:ext uri="{FF2B5EF4-FFF2-40B4-BE49-F238E27FC236}">
                <a16:creationId xmlns:a16="http://schemas.microsoft.com/office/drawing/2014/main" id="{7E94F5C3-AC4B-F56E-AD4C-100FD6BB666C}"/>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F906F27-0E0C-A765-03B5-01E5BC96E0C2}"/>
              </a:ext>
            </a:extLst>
          </p:cNvPr>
          <p:cNvSpPr txBox="1"/>
          <p:nvPr/>
        </p:nvSpPr>
        <p:spPr>
          <a:xfrm>
            <a:off x="1464624" y="2440412"/>
            <a:ext cx="236220"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F57"/>
                </a:solidFill>
                <a:effectLst/>
                <a:uLnTx/>
                <a:uFillTx/>
                <a:latin typeface="Arial"/>
                <a:ea typeface="+mn-ea"/>
                <a:cs typeface="+mn-cs"/>
              </a:rPr>
              <a:t>*</a:t>
            </a:r>
          </a:p>
        </p:txBody>
      </p:sp>
    </p:spTree>
    <p:extLst>
      <p:ext uri="{BB962C8B-B14F-4D97-AF65-F5344CB8AC3E}">
        <p14:creationId xmlns:p14="http://schemas.microsoft.com/office/powerpoint/2010/main" val="64564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3ADA-0FDE-6B52-CCD2-158AFF951DB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BB8208D-EA89-63DC-4F33-4BC75FCDE42A}"/>
              </a:ext>
            </a:extLst>
          </p:cNvPr>
          <p:cNvPicPr>
            <a:picLocks noChangeAspect="1"/>
          </p:cNvPicPr>
          <p:nvPr/>
        </p:nvPicPr>
        <p:blipFill>
          <a:blip r:embed="rId2"/>
          <a:stretch>
            <a:fillRect/>
          </a:stretch>
        </p:blipFill>
        <p:spPr>
          <a:xfrm>
            <a:off x="521899" y="1762879"/>
            <a:ext cx="10946201" cy="4298429"/>
          </a:xfrm>
          <a:prstGeom prst="rect">
            <a:avLst/>
          </a:prstGeom>
        </p:spPr>
      </p:pic>
      <p:sp>
        <p:nvSpPr>
          <p:cNvPr id="5" name="Title 4">
            <a:extLst>
              <a:ext uri="{FF2B5EF4-FFF2-40B4-BE49-F238E27FC236}">
                <a16:creationId xmlns:a16="http://schemas.microsoft.com/office/drawing/2014/main" id="{1070D4D8-1168-1D6C-C6F2-4A453CE814AC}"/>
              </a:ext>
            </a:extLst>
          </p:cNvPr>
          <p:cNvSpPr>
            <a:spLocks noGrp="1"/>
          </p:cNvSpPr>
          <p:nvPr>
            <p:ph type="title"/>
          </p:nvPr>
        </p:nvSpPr>
        <p:spPr/>
        <p:txBody>
          <a:bodyPr/>
          <a:lstStyle/>
          <a:p>
            <a:r>
              <a:rPr lang="en-US"/>
              <a:t>Market predictions for rate cuts can shift significantly</a:t>
            </a:r>
          </a:p>
        </p:txBody>
      </p:sp>
      <p:sp>
        <p:nvSpPr>
          <p:cNvPr id="6" name="Text Placeholder 5">
            <a:extLst>
              <a:ext uri="{FF2B5EF4-FFF2-40B4-BE49-F238E27FC236}">
                <a16:creationId xmlns:a16="http://schemas.microsoft.com/office/drawing/2014/main" id="{01D30FAD-4B23-045B-2B79-183AAFDA0DBB}"/>
              </a:ext>
            </a:extLst>
          </p:cNvPr>
          <p:cNvSpPr>
            <a:spLocks noGrp="1"/>
          </p:cNvSpPr>
          <p:nvPr>
            <p:ph type="body" sz="quarter" idx="12"/>
          </p:nvPr>
        </p:nvSpPr>
        <p:spPr/>
        <p:txBody>
          <a:bodyPr>
            <a:normAutofit/>
          </a:bodyPr>
          <a:lstStyle/>
          <a:p>
            <a:r>
              <a:rPr lang="en-US"/>
              <a:t>Sources: Bloomberg, Wilmington Trust.</a:t>
            </a:r>
          </a:p>
        </p:txBody>
      </p:sp>
      <p:sp>
        <p:nvSpPr>
          <p:cNvPr id="7" name="TextBox 6">
            <a:extLst>
              <a:ext uri="{FF2B5EF4-FFF2-40B4-BE49-F238E27FC236}">
                <a16:creationId xmlns:a16="http://schemas.microsoft.com/office/drawing/2014/main" id="{0A8079B5-67DD-A020-BE1B-91CA4F552BDC}"/>
              </a:ext>
            </a:extLst>
          </p:cNvPr>
          <p:cNvSpPr txBox="1"/>
          <p:nvPr/>
        </p:nvSpPr>
        <p:spPr>
          <a:xfrm>
            <a:off x="608928" y="1444164"/>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Fed funds futures predictions for rate at end of 2024</a:t>
            </a:r>
          </a:p>
        </p:txBody>
      </p:sp>
      <p:cxnSp>
        <p:nvCxnSpPr>
          <p:cNvPr id="2" name="Straight Connector 1">
            <a:extLst>
              <a:ext uri="{FF2B5EF4-FFF2-40B4-BE49-F238E27FC236}">
                <a16:creationId xmlns:a16="http://schemas.microsoft.com/office/drawing/2014/main" id="{AD70FB68-8DC6-7C03-342B-5E62E591BAD0}"/>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97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FD180-DC88-23AF-C35C-A84E147A3E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29EF8B-3281-1109-C65D-875B59E30715}"/>
              </a:ext>
            </a:extLst>
          </p:cNvPr>
          <p:cNvSpPr>
            <a:spLocks noGrp="1"/>
          </p:cNvSpPr>
          <p:nvPr>
            <p:ph type="title"/>
          </p:nvPr>
        </p:nvSpPr>
        <p:spPr/>
        <p:txBody>
          <a:bodyPr/>
          <a:lstStyle/>
          <a:p>
            <a:r>
              <a:rPr lang="en-US"/>
              <a:t>Campaign proposals would widen deficits</a:t>
            </a:r>
          </a:p>
        </p:txBody>
      </p:sp>
      <p:sp>
        <p:nvSpPr>
          <p:cNvPr id="6" name="Text Placeholder 5">
            <a:extLst>
              <a:ext uri="{FF2B5EF4-FFF2-40B4-BE49-F238E27FC236}">
                <a16:creationId xmlns:a16="http://schemas.microsoft.com/office/drawing/2014/main" id="{605378EF-5D34-DC83-00F7-DEF122A48357}"/>
              </a:ext>
            </a:extLst>
          </p:cNvPr>
          <p:cNvSpPr>
            <a:spLocks noGrp="1"/>
          </p:cNvSpPr>
          <p:nvPr>
            <p:ph type="body" sz="quarter" idx="12"/>
          </p:nvPr>
        </p:nvSpPr>
        <p:spPr/>
        <p:txBody>
          <a:bodyPr>
            <a:normAutofit/>
          </a:bodyPr>
          <a:lstStyle/>
          <a:p>
            <a:r>
              <a:rPr lang="en-US"/>
              <a:t>Source: Tax Foundation, Wilmington Trust.</a:t>
            </a:r>
          </a:p>
        </p:txBody>
      </p:sp>
      <p:pic>
        <p:nvPicPr>
          <p:cNvPr id="9" name="Picture 8">
            <a:extLst>
              <a:ext uri="{FF2B5EF4-FFF2-40B4-BE49-F238E27FC236}">
                <a16:creationId xmlns:a16="http://schemas.microsoft.com/office/drawing/2014/main" id="{E1CEA689-79F1-A0F9-6E7D-D6B3CDE225BE}"/>
              </a:ext>
            </a:extLst>
          </p:cNvPr>
          <p:cNvPicPr>
            <a:picLocks noChangeAspect="1"/>
          </p:cNvPicPr>
          <p:nvPr/>
        </p:nvPicPr>
        <p:blipFill>
          <a:blip r:embed="rId3"/>
          <a:srcRect l="7403" t="16979" r="6732" b="26927"/>
          <a:stretch/>
        </p:blipFill>
        <p:spPr>
          <a:xfrm>
            <a:off x="509586" y="1413182"/>
            <a:ext cx="10972801" cy="4031635"/>
          </a:xfrm>
          <a:prstGeom prst="rect">
            <a:avLst/>
          </a:prstGeom>
        </p:spPr>
      </p:pic>
    </p:spTree>
    <p:extLst>
      <p:ext uri="{BB962C8B-B14F-4D97-AF65-F5344CB8AC3E}">
        <p14:creationId xmlns:p14="http://schemas.microsoft.com/office/powerpoint/2010/main" val="101052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5F948FC-2F63-4DAB-A178-D05FAA339572}"/>
              </a:ext>
            </a:extLst>
          </p:cNvPr>
          <p:cNvSpPr/>
          <p:nvPr/>
        </p:nvSpPr>
        <p:spPr>
          <a:xfrm>
            <a:off x="7027610" y="1809358"/>
            <a:ext cx="4554116" cy="6377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60AAD61-FB4A-80FB-1CA4-6793868555D9}"/>
              </a:ext>
            </a:extLst>
          </p:cNvPr>
          <p:cNvSpPr/>
          <p:nvPr/>
        </p:nvSpPr>
        <p:spPr>
          <a:xfrm>
            <a:off x="1334733" y="1809358"/>
            <a:ext cx="4554116" cy="637732"/>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5839AA-2E61-EC7A-E83F-B4789185CD8D}"/>
              </a:ext>
            </a:extLst>
          </p:cNvPr>
          <p:cNvSpPr>
            <a:spLocks noGrp="1"/>
          </p:cNvSpPr>
          <p:nvPr>
            <p:ph type="title"/>
          </p:nvPr>
        </p:nvSpPr>
        <p:spPr/>
        <p:txBody>
          <a:bodyPr/>
          <a:lstStyle/>
          <a:p>
            <a:r>
              <a:rPr lang="en-US"/>
              <a:t>Valuations more suggestive of long-term return prospects</a:t>
            </a:r>
          </a:p>
        </p:txBody>
      </p:sp>
      <p:sp>
        <p:nvSpPr>
          <p:cNvPr id="4" name="Text Placeholder 3">
            <a:extLst>
              <a:ext uri="{FF2B5EF4-FFF2-40B4-BE49-F238E27FC236}">
                <a16:creationId xmlns:a16="http://schemas.microsoft.com/office/drawing/2014/main" id="{57039DF6-DAA1-C5A8-CFF6-21B2B17C056E}"/>
              </a:ext>
            </a:extLst>
          </p:cNvPr>
          <p:cNvSpPr>
            <a:spLocks noGrp="1"/>
          </p:cNvSpPr>
          <p:nvPr>
            <p:ph type="body" sz="quarter" idx="12"/>
          </p:nvPr>
        </p:nvSpPr>
        <p:spPr/>
        <p:txBody>
          <a:bodyPr>
            <a:normAutofit fontScale="92500"/>
          </a:bodyPr>
          <a:lstStyle/>
          <a:p>
            <a:r>
              <a:rPr lang="en-US"/>
              <a:t>R-squared is a statistical measure that represents the proportion of the variance for a dependent variable that's explained by an independent variable.</a:t>
            </a:r>
          </a:p>
          <a:p>
            <a:r>
              <a:rPr lang="en-US"/>
              <a:t>Data as of December 31, 2024. Sources: WTIA, Bloomberg, UBS. Analysis starts in 1990. Investing involves risks, and you may incur a profit or a loss. Past performance cannot guarantee future results.</a:t>
            </a:r>
          </a:p>
        </p:txBody>
      </p:sp>
      <p:grpSp>
        <p:nvGrpSpPr>
          <p:cNvPr id="7" name="Group 6">
            <a:extLst>
              <a:ext uri="{FF2B5EF4-FFF2-40B4-BE49-F238E27FC236}">
                <a16:creationId xmlns:a16="http://schemas.microsoft.com/office/drawing/2014/main" id="{28DE29A5-1249-6776-677A-72677F1D0E6E}"/>
              </a:ext>
            </a:extLst>
          </p:cNvPr>
          <p:cNvGrpSpPr/>
          <p:nvPr/>
        </p:nvGrpSpPr>
        <p:grpSpPr>
          <a:xfrm>
            <a:off x="437856" y="2416238"/>
            <a:ext cx="11316287" cy="3641661"/>
            <a:chOff x="609600" y="1897406"/>
            <a:chExt cx="11316287" cy="4124632"/>
          </a:xfrm>
        </p:grpSpPr>
        <p:graphicFrame>
          <p:nvGraphicFramePr>
            <p:cNvPr id="19" name="Chart 18">
              <a:extLst>
                <a:ext uri="{FF2B5EF4-FFF2-40B4-BE49-F238E27FC236}">
                  <a16:creationId xmlns:a16="http://schemas.microsoft.com/office/drawing/2014/main" id="{1025B916-9B4F-4C4F-850A-099A6453F360}"/>
                </a:ext>
              </a:extLst>
            </p:cNvPr>
            <p:cNvGraphicFramePr>
              <a:graphicFrameLocks/>
            </p:cNvGraphicFramePr>
            <p:nvPr>
              <p:extLst>
                <p:ext uri="{D42A27DB-BD31-4B8C-83A1-F6EECF244321}">
                  <p14:modId xmlns:p14="http://schemas.microsoft.com/office/powerpoint/2010/main" val="3833026305"/>
                </p:ext>
              </p:extLst>
            </p:nvPr>
          </p:nvGraphicFramePr>
          <p:xfrm>
            <a:off x="609600" y="1897406"/>
            <a:ext cx="50292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7E3AE453-D35D-CF54-7325-01E761DB05E1}"/>
                </a:ext>
              </a:extLst>
            </p:cNvPr>
            <p:cNvCxnSpPr/>
            <p:nvPr/>
          </p:nvCxnSpPr>
          <p:spPr>
            <a:xfrm>
              <a:off x="4482785" y="2475651"/>
              <a:ext cx="0" cy="2834640"/>
            </a:xfrm>
            <a:prstGeom prst="line">
              <a:avLst/>
            </a:prstGeom>
            <a:ln w="15875">
              <a:solidFill>
                <a:schemeClr val="bg2"/>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00E798E-DD31-13BB-1533-49833838EDE3}"/>
                </a:ext>
              </a:extLst>
            </p:cNvPr>
            <p:cNvCxnSpPr/>
            <p:nvPr/>
          </p:nvCxnSpPr>
          <p:spPr>
            <a:xfrm>
              <a:off x="3706028" y="5192630"/>
              <a:ext cx="619433" cy="0"/>
            </a:xfrm>
            <a:prstGeom prst="straightConnector1">
              <a:avLst/>
            </a:prstGeom>
            <a:ln w="34925">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9BB2A6F-CCE0-0FA5-773D-F0FE51D04484}"/>
                </a:ext>
              </a:extLst>
            </p:cNvPr>
            <p:cNvSpPr txBox="1"/>
            <p:nvPr/>
          </p:nvSpPr>
          <p:spPr>
            <a:xfrm>
              <a:off x="2673064" y="5054131"/>
              <a:ext cx="983229" cy="261610"/>
            </a:xfrm>
            <a:prstGeom prst="rect">
              <a:avLst/>
            </a:prstGeom>
            <a:noFill/>
          </p:spPr>
          <p:txBody>
            <a:bodyPr wrap="square" lIns="0" rtlCol="0">
              <a:spAutoFit/>
            </a:bodyPr>
            <a:lstStyle/>
            <a:p>
              <a:pPr algn="ctr"/>
              <a:r>
                <a:rPr lang="en-US" sz="1100" b="1"/>
                <a:t>Current: 21.7</a:t>
              </a:r>
            </a:p>
          </p:txBody>
        </p:sp>
        <p:sp>
          <p:nvSpPr>
            <p:cNvPr id="23" name="Oval 22">
              <a:extLst>
                <a:ext uri="{FF2B5EF4-FFF2-40B4-BE49-F238E27FC236}">
                  <a16:creationId xmlns:a16="http://schemas.microsoft.com/office/drawing/2014/main" id="{7512C983-2F57-21A7-76DF-55C6A9F67D46}"/>
                </a:ext>
              </a:extLst>
            </p:cNvPr>
            <p:cNvSpPr/>
            <p:nvPr/>
          </p:nvSpPr>
          <p:spPr>
            <a:xfrm>
              <a:off x="4326053" y="3613233"/>
              <a:ext cx="309420" cy="346170"/>
            </a:xfrm>
            <a:prstGeom prst="ellipse">
              <a:avLst/>
            </a:prstGeom>
            <a:solidFill>
              <a:schemeClr val="bg1">
                <a:alpha val="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hart 16">
              <a:extLst>
                <a:ext uri="{FF2B5EF4-FFF2-40B4-BE49-F238E27FC236}">
                  <a16:creationId xmlns:a16="http://schemas.microsoft.com/office/drawing/2014/main" id="{6556C2D5-A99E-6256-DDEF-16F1D4BB6968}"/>
                </a:ext>
              </a:extLst>
            </p:cNvPr>
            <p:cNvGraphicFramePr>
              <a:graphicFrameLocks/>
            </p:cNvGraphicFramePr>
            <p:nvPr>
              <p:extLst>
                <p:ext uri="{D42A27DB-BD31-4B8C-83A1-F6EECF244321}">
                  <p14:modId xmlns:p14="http://schemas.microsoft.com/office/powerpoint/2010/main" val="2436882814"/>
                </p:ext>
              </p:extLst>
            </p:nvPr>
          </p:nvGraphicFramePr>
          <p:xfrm>
            <a:off x="6324600" y="1907238"/>
            <a:ext cx="5257800" cy="411480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a:extLst>
                <a:ext uri="{FF2B5EF4-FFF2-40B4-BE49-F238E27FC236}">
                  <a16:creationId xmlns:a16="http://schemas.microsoft.com/office/drawing/2014/main" id="{6C9F64BE-75F0-808C-C1F3-53A33D4F127D}"/>
                </a:ext>
              </a:extLst>
            </p:cNvPr>
            <p:cNvCxnSpPr/>
            <p:nvPr/>
          </p:nvCxnSpPr>
          <p:spPr>
            <a:xfrm>
              <a:off x="10431444" y="2460466"/>
              <a:ext cx="0" cy="2834640"/>
            </a:xfrm>
            <a:prstGeom prst="line">
              <a:avLst/>
            </a:prstGeom>
            <a:ln w="15875">
              <a:solidFill>
                <a:schemeClr val="bg2"/>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0E7F8FB-DE62-7CC7-EE0D-8E6746259989}"/>
                </a:ext>
              </a:extLst>
            </p:cNvPr>
            <p:cNvCxnSpPr/>
            <p:nvPr/>
          </p:nvCxnSpPr>
          <p:spPr>
            <a:xfrm>
              <a:off x="9654687" y="5197765"/>
              <a:ext cx="619433" cy="0"/>
            </a:xfrm>
            <a:prstGeom prst="straightConnector1">
              <a:avLst/>
            </a:prstGeom>
            <a:ln w="34925">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29C8FCE-9009-E683-7FDB-12748373B006}"/>
                </a:ext>
              </a:extLst>
            </p:cNvPr>
            <p:cNvSpPr txBox="1"/>
            <p:nvPr/>
          </p:nvSpPr>
          <p:spPr>
            <a:xfrm>
              <a:off x="8621723" y="5059266"/>
              <a:ext cx="983229" cy="261610"/>
            </a:xfrm>
            <a:prstGeom prst="rect">
              <a:avLst/>
            </a:prstGeom>
            <a:noFill/>
          </p:spPr>
          <p:txBody>
            <a:bodyPr wrap="square" lIns="0" rtlCol="0">
              <a:spAutoFit/>
            </a:bodyPr>
            <a:lstStyle/>
            <a:p>
              <a:pPr algn="ctr"/>
              <a:r>
                <a:rPr lang="en-US" sz="1100" b="1"/>
                <a:t>Current: 21.7</a:t>
              </a:r>
            </a:p>
          </p:txBody>
        </p:sp>
        <p:sp>
          <p:nvSpPr>
            <p:cNvPr id="30" name="Oval 29">
              <a:extLst>
                <a:ext uri="{FF2B5EF4-FFF2-40B4-BE49-F238E27FC236}">
                  <a16:creationId xmlns:a16="http://schemas.microsoft.com/office/drawing/2014/main" id="{419B1EDB-67A4-18F5-159E-883A4F47546B}"/>
                </a:ext>
              </a:extLst>
            </p:cNvPr>
            <p:cNvSpPr/>
            <p:nvPr/>
          </p:nvSpPr>
          <p:spPr>
            <a:xfrm>
              <a:off x="10283958" y="4494471"/>
              <a:ext cx="309420" cy="346170"/>
            </a:xfrm>
            <a:prstGeom prst="ellipse">
              <a:avLst/>
            </a:prstGeom>
            <a:solidFill>
              <a:schemeClr val="bg1">
                <a:alpha val="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4143DEE-A639-A9DE-832D-F27BCBFF9D14}"/>
                </a:ext>
              </a:extLst>
            </p:cNvPr>
            <p:cNvCxnSpPr>
              <a:cxnSpLocks/>
            </p:cNvCxnSpPr>
            <p:nvPr/>
          </p:nvCxnSpPr>
          <p:spPr>
            <a:xfrm flipH="1">
              <a:off x="10788297" y="3970392"/>
              <a:ext cx="467032" cy="388372"/>
            </a:xfrm>
            <a:prstGeom prst="straightConnector1">
              <a:avLst/>
            </a:prstGeom>
            <a:ln w="34925">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8CA9E3DD-D69D-A4FE-7989-A916BBAFA94C}"/>
                </a:ext>
              </a:extLst>
            </p:cNvPr>
            <p:cNvSpPr txBox="1"/>
            <p:nvPr/>
          </p:nvSpPr>
          <p:spPr>
            <a:xfrm>
              <a:off x="10584771" y="3578233"/>
              <a:ext cx="1341116" cy="430887"/>
            </a:xfrm>
            <a:prstGeom prst="rect">
              <a:avLst/>
            </a:prstGeom>
            <a:noFill/>
          </p:spPr>
          <p:txBody>
            <a:bodyPr wrap="square" lIns="0" rtlCol="0">
              <a:spAutoFit/>
            </a:bodyPr>
            <a:lstStyle/>
            <a:p>
              <a:pPr algn="ctr"/>
              <a:r>
                <a:rPr lang="en-US" sz="1100" b="1"/>
                <a:t>Implied annualized return = 1.5%</a:t>
              </a:r>
            </a:p>
          </p:txBody>
        </p:sp>
      </p:grpSp>
      <p:sp>
        <p:nvSpPr>
          <p:cNvPr id="33" name="TextBox 32">
            <a:extLst>
              <a:ext uri="{FF2B5EF4-FFF2-40B4-BE49-F238E27FC236}">
                <a16:creationId xmlns:a16="http://schemas.microsoft.com/office/drawing/2014/main" id="{35B618E6-32E4-AE00-5079-072C8D9F84AB}"/>
              </a:ext>
            </a:extLst>
          </p:cNvPr>
          <p:cNvSpPr txBox="1"/>
          <p:nvPr/>
        </p:nvSpPr>
        <p:spPr>
          <a:xfrm>
            <a:off x="608928" y="1445036"/>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Valuations (NTM P/E) versus forward returns</a:t>
            </a:r>
          </a:p>
        </p:txBody>
      </p:sp>
      <p:sp>
        <p:nvSpPr>
          <p:cNvPr id="3" name="TextBox 2">
            <a:extLst>
              <a:ext uri="{FF2B5EF4-FFF2-40B4-BE49-F238E27FC236}">
                <a16:creationId xmlns:a16="http://schemas.microsoft.com/office/drawing/2014/main" id="{C659DD4A-5113-3273-7E7B-B9AAF600F128}"/>
              </a:ext>
            </a:extLst>
          </p:cNvPr>
          <p:cNvSpPr txBox="1"/>
          <p:nvPr/>
        </p:nvSpPr>
        <p:spPr>
          <a:xfrm>
            <a:off x="1556862" y="1831463"/>
            <a:ext cx="4419600" cy="584775"/>
          </a:xfrm>
          <a:prstGeom prst="rect">
            <a:avLst/>
          </a:prstGeom>
          <a:noFill/>
        </p:spPr>
        <p:txBody>
          <a:bodyPr wrap="square" lIns="0" rtlCol="0">
            <a:spAutoFit/>
          </a:bodyPr>
          <a:lstStyle/>
          <a:p>
            <a:r>
              <a:rPr lang="en-US" sz="1600" b="1">
                <a:solidFill>
                  <a:schemeClr val="accent3"/>
                </a:solidFill>
              </a:rPr>
              <a:t>Valuations tell us very little about </a:t>
            </a:r>
            <a:br>
              <a:rPr lang="en-US" sz="1600" b="1">
                <a:solidFill>
                  <a:schemeClr val="accent3"/>
                </a:solidFill>
              </a:rPr>
            </a:br>
            <a:r>
              <a:rPr lang="en-US" sz="1600" b="1">
                <a:solidFill>
                  <a:schemeClr val="accent3"/>
                </a:solidFill>
              </a:rPr>
              <a:t>1-year return prospects for equities…</a:t>
            </a:r>
          </a:p>
        </p:txBody>
      </p:sp>
      <p:sp>
        <p:nvSpPr>
          <p:cNvPr id="5" name="TextBox 4">
            <a:extLst>
              <a:ext uri="{FF2B5EF4-FFF2-40B4-BE49-F238E27FC236}">
                <a16:creationId xmlns:a16="http://schemas.microsoft.com/office/drawing/2014/main" id="{DB4793B5-3DF7-1E9F-EA27-CA6C769C85B3}"/>
              </a:ext>
            </a:extLst>
          </p:cNvPr>
          <p:cNvSpPr txBox="1"/>
          <p:nvPr/>
        </p:nvSpPr>
        <p:spPr>
          <a:xfrm>
            <a:off x="7222813" y="1838682"/>
            <a:ext cx="3860772" cy="584775"/>
          </a:xfrm>
          <a:prstGeom prst="rect">
            <a:avLst/>
          </a:prstGeom>
          <a:noFill/>
        </p:spPr>
        <p:txBody>
          <a:bodyPr wrap="square" lIns="0" rtlCol="0">
            <a:spAutoFit/>
          </a:bodyPr>
          <a:lstStyle/>
          <a:p>
            <a:r>
              <a:rPr lang="en-US" sz="1600" b="1">
                <a:solidFill>
                  <a:schemeClr val="accent3"/>
                </a:solidFill>
              </a:rPr>
              <a:t>…but are much more predictive for </a:t>
            </a:r>
            <a:br>
              <a:rPr lang="en-US" sz="1600" b="1">
                <a:solidFill>
                  <a:schemeClr val="accent3"/>
                </a:solidFill>
              </a:rPr>
            </a:br>
            <a:r>
              <a:rPr lang="en-US" sz="1600" b="1">
                <a:solidFill>
                  <a:schemeClr val="accent3"/>
                </a:solidFill>
              </a:rPr>
              <a:t>long-term average returns.</a:t>
            </a:r>
          </a:p>
        </p:txBody>
      </p:sp>
      <p:cxnSp>
        <p:nvCxnSpPr>
          <p:cNvPr id="6" name="Straight Connector 5">
            <a:extLst>
              <a:ext uri="{FF2B5EF4-FFF2-40B4-BE49-F238E27FC236}">
                <a16:creationId xmlns:a16="http://schemas.microsoft.com/office/drawing/2014/main" id="{E4C9AC82-C1B6-9C76-FBB3-B6A6EE160F20}"/>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24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93460-0483-4070-6C08-E943A7878A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18EAD1-9AB9-F7B0-8BC3-AB041C5E56D8}"/>
              </a:ext>
            </a:extLst>
          </p:cNvPr>
          <p:cNvSpPr>
            <a:spLocks noGrp="1"/>
          </p:cNvSpPr>
          <p:nvPr>
            <p:ph type="title"/>
          </p:nvPr>
        </p:nvSpPr>
        <p:spPr/>
        <p:txBody>
          <a:bodyPr/>
          <a:lstStyle/>
          <a:p>
            <a:r>
              <a:rPr lang="en-US"/>
              <a:t>Tech stocks look very different from 2000 bubble</a:t>
            </a:r>
          </a:p>
        </p:txBody>
      </p:sp>
      <p:sp>
        <p:nvSpPr>
          <p:cNvPr id="6" name="Text Placeholder 5">
            <a:extLst>
              <a:ext uri="{FF2B5EF4-FFF2-40B4-BE49-F238E27FC236}">
                <a16:creationId xmlns:a16="http://schemas.microsoft.com/office/drawing/2014/main" id="{FE47F7B9-5ADE-559C-BBB5-69173ACC2726}"/>
              </a:ext>
            </a:extLst>
          </p:cNvPr>
          <p:cNvSpPr>
            <a:spLocks noGrp="1"/>
          </p:cNvSpPr>
          <p:nvPr>
            <p:ph type="body" sz="quarter" idx="12"/>
          </p:nvPr>
        </p:nvSpPr>
        <p:spPr/>
        <p:txBody>
          <a:bodyPr>
            <a:normAutofit lnSpcReduction="10000"/>
          </a:bodyPr>
          <a:lstStyle/>
          <a:p>
            <a:r>
              <a:rPr lang="en-US"/>
              <a:t>Data as of December 31, 2024 and June 30, 2000. Sources: Empirical Research Partners, WTIA. Chart represents S&amp;P 500 index weights and earnings contribution. </a:t>
            </a:r>
          </a:p>
          <a:p>
            <a:r>
              <a:rPr lang="en-US"/>
              <a:t>Investing involves risks, and you may incur a profit or a loss. Past performance cannot guarantee future results. </a:t>
            </a:r>
          </a:p>
        </p:txBody>
      </p:sp>
      <p:graphicFrame>
        <p:nvGraphicFramePr>
          <p:cNvPr id="4" name="Chart 3">
            <a:extLst>
              <a:ext uri="{FF2B5EF4-FFF2-40B4-BE49-F238E27FC236}">
                <a16:creationId xmlns:a16="http://schemas.microsoft.com/office/drawing/2014/main" id="{89A48FAD-510D-3A8C-1891-BF93EFF0BA6C}"/>
              </a:ext>
            </a:extLst>
          </p:cNvPr>
          <p:cNvGraphicFramePr>
            <a:graphicFrameLocks/>
          </p:cNvGraphicFramePr>
          <p:nvPr>
            <p:extLst>
              <p:ext uri="{D42A27DB-BD31-4B8C-83A1-F6EECF244321}">
                <p14:modId xmlns:p14="http://schemas.microsoft.com/office/powerpoint/2010/main" val="631834861"/>
              </p:ext>
            </p:extLst>
          </p:nvPr>
        </p:nvGraphicFramePr>
        <p:xfrm>
          <a:off x="612648" y="1828800"/>
          <a:ext cx="1046988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EB1EC30-3D32-3D2C-A6D5-5C0B19E8AB18}"/>
              </a:ext>
            </a:extLst>
          </p:cNvPr>
          <p:cNvSpPr txBox="1"/>
          <p:nvPr/>
        </p:nvSpPr>
        <p:spPr>
          <a:xfrm>
            <a:off x="608928" y="1450513"/>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Technology and interactive media (% of total index weight and index earnings contribution, S&amp;P 500)</a:t>
            </a:r>
          </a:p>
        </p:txBody>
      </p:sp>
      <p:cxnSp>
        <p:nvCxnSpPr>
          <p:cNvPr id="2" name="Straight Connector 1">
            <a:extLst>
              <a:ext uri="{FF2B5EF4-FFF2-40B4-BE49-F238E27FC236}">
                <a16:creationId xmlns:a16="http://schemas.microsoft.com/office/drawing/2014/main" id="{C418A7F4-FE61-708E-D65E-EDE4601547E3}"/>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04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CE16-3BC8-6DE2-E63B-34CBE4FCE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E438B-0019-C10E-CD9D-97862ABB842B}"/>
              </a:ext>
            </a:extLst>
          </p:cNvPr>
          <p:cNvSpPr>
            <a:spLocks noGrp="1"/>
          </p:cNvSpPr>
          <p:nvPr>
            <p:ph type="title"/>
          </p:nvPr>
        </p:nvSpPr>
        <p:spPr/>
        <p:txBody>
          <a:bodyPr/>
          <a:lstStyle/>
          <a:p>
            <a:r>
              <a:rPr lang="en-US"/>
              <a:t>Market concentration a challenge for portfolio construction</a:t>
            </a:r>
          </a:p>
        </p:txBody>
      </p:sp>
      <p:sp>
        <p:nvSpPr>
          <p:cNvPr id="4" name="Text Placeholder 3">
            <a:extLst>
              <a:ext uri="{FF2B5EF4-FFF2-40B4-BE49-F238E27FC236}">
                <a16:creationId xmlns:a16="http://schemas.microsoft.com/office/drawing/2014/main" id="{9CDC564B-4C96-DD7E-B8E7-A5BD65077F7E}"/>
              </a:ext>
            </a:extLst>
          </p:cNvPr>
          <p:cNvSpPr>
            <a:spLocks noGrp="1"/>
          </p:cNvSpPr>
          <p:nvPr>
            <p:ph type="body" sz="quarter" idx="12"/>
          </p:nvPr>
        </p:nvSpPr>
        <p:spPr/>
        <p:txBody>
          <a:bodyPr>
            <a:normAutofit lnSpcReduction="10000"/>
          </a:bodyPr>
          <a:lstStyle/>
          <a:p>
            <a:r>
              <a:rPr lang="en-US"/>
              <a:t>Data as of December 31, 2024. Sources: WTIA, Bloomberg. S&amp;P “top 10” represents the 10 largest stocks (measured by market cap) in the S&amp;P 500 index at the current time.</a:t>
            </a:r>
          </a:p>
          <a:p>
            <a:r>
              <a:rPr lang="en-US"/>
              <a:t>Investing involves risks, and you may incur a profit or a loss. Past performance cannot guarantee future results. </a:t>
            </a:r>
          </a:p>
        </p:txBody>
      </p:sp>
      <p:graphicFrame>
        <p:nvGraphicFramePr>
          <p:cNvPr id="3" name="Chart 2">
            <a:extLst>
              <a:ext uri="{FF2B5EF4-FFF2-40B4-BE49-F238E27FC236}">
                <a16:creationId xmlns:a16="http://schemas.microsoft.com/office/drawing/2014/main" id="{799FDB07-67D1-45FA-A092-27D8EE9E9372}"/>
              </a:ext>
            </a:extLst>
          </p:cNvPr>
          <p:cNvGraphicFramePr>
            <a:graphicFrameLocks/>
          </p:cNvGraphicFramePr>
          <p:nvPr>
            <p:extLst>
              <p:ext uri="{D42A27DB-BD31-4B8C-83A1-F6EECF244321}">
                <p14:modId xmlns:p14="http://schemas.microsoft.com/office/powerpoint/2010/main" val="3409767739"/>
              </p:ext>
            </p:extLst>
          </p:nvPr>
        </p:nvGraphicFramePr>
        <p:xfrm>
          <a:off x="538907" y="1836174"/>
          <a:ext cx="1046988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1C589FC-068E-4B06-49C6-BF88C841CE18}"/>
              </a:ext>
            </a:extLst>
          </p:cNvPr>
          <p:cNvSpPr txBox="1"/>
          <p:nvPr/>
        </p:nvSpPr>
        <p:spPr>
          <a:xfrm>
            <a:off x="10038663" y="1824237"/>
            <a:ext cx="1622323" cy="307777"/>
          </a:xfrm>
          <a:prstGeom prst="rect">
            <a:avLst/>
          </a:prstGeom>
          <a:noFill/>
        </p:spPr>
        <p:txBody>
          <a:bodyPr wrap="square" lIns="0" rtlCol="0">
            <a:spAutoFit/>
          </a:bodyPr>
          <a:lstStyle/>
          <a:p>
            <a:pPr algn="ctr"/>
            <a:r>
              <a:rPr lang="en-US" sz="1400" b="1"/>
              <a:t>Current: 37.8%</a:t>
            </a:r>
          </a:p>
        </p:txBody>
      </p:sp>
      <p:sp>
        <p:nvSpPr>
          <p:cNvPr id="10" name="Oval 9">
            <a:extLst>
              <a:ext uri="{FF2B5EF4-FFF2-40B4-BE49-F238E27FC236}">
                <a16:creationId xmlns:a16="http://schemas.microsoft.com/office/drawing/2014/main" id="{1B04FDC7-5522-28B2-81C3-4137FA598525}"/>
              </a:ext>
            </a:extLst>
          </p:cNvPr>
          <p:cNvSpPr/>
          <p:nvPr/>
        </p:nvSpPr>
        <p:spPr>
          <a:xfrm>
            <a:off x="10495795" y="2129036"/>
            <a:ext cx="609741" cy="612648"/>
          </a:xfrm>
          <a:prstGeom prst="ellipse">
            <a:avLst/>
          </a:prstGeom>
          <a:solidFill>
            <a:schemeClr val="bg1">
              <a:alpha val="0"/>
            </a:schemeClr>
          </a:solid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00C072-1E5E-7DAA-8E12-B2412D08F352}"/>
              </a:ext>
            </a:extLst>
          </p:cNvPr>
          <p:cNvSpPr txBox="1"/>
          <p:nvPr/>
        </p:nvSpPr>
        <p:spPr>
          <a:xfrm>
            <a:off x="608928" y="1439779"/>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S&amp;P “top 10” stocks as a percentage of total market cap</a:t>
            </a:r>
          </a:p>
        </p:txBody>
      </p:sp>
      <p:cxnSp>
        <p:nvCxnSpPr>
          <p:cNvPr id="5" name="Straight Connector 4">
            <a:extLst>
              <a:ext uri="{FF2B5EF4-FFF2-40B4-BE49-F238E27FC236}">
                <a16:creationId xmlns:a16="http://schemas.microsoft.com/office/drawing/2014/main" id="{8AFCACE7-C41A-6106-5B39-941B740DC48E}"/>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97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34CD-1B06-EB26-4156-9429EEF9E617}"/>
              </a:ext>
            </a:extLst>
          </p:cNvPr>
          <p:cNvSpPr>
            <a:spLocks noGrp="1"/>
          </p:cNvSpPr>
          <p:nvPr>
            <p:ph type="title"/>
          </p:nvPr>
        </p:nvSpPr>
        <p:spPr/>
        <p:txBody>
          <a:bodyPr/>
          <a:lstStyle/>
          <a:p>
            <a:r>
              <a:rPr lang="en-US"/>
              <a:t>International equities trading at historic discount to U.S.</a:t>
            </a:r>
          </a:p>
        </p:txBody>
      </p:sp>
      <p:sp>
        <p:nvSpPr>
          <p:cNvPr id="4" name="Text Placeholder 3">
            <a:extLst>
              <a:ext uri="{FF2B5EF4-FFF2-40B4-BE49-F238E27FC236}">
                <a16:creationId xmlns:a16="http://schemas.microsoft.com/office/drawing/2014/main" id="{09E65487-5689-016E-0398-23192F24D55B}"/>
              </a:ext>
            </a:extLst>
          </p:cNvPr>
          <p:cNvSpPr>
            <a:spLocks noGrp="1"/>
          </p:cNvSpPr>
          <p:nvPr>
            <p:ph type="body" sz="quarter" idx="12"/>
          </p:nvPr>
        </p:nvSpPr>
        <p:spPr/>
        <p:txBody>
          <a:bodyPr>
            <a:normAutofit lnSpcReduction="10000"/>
          </a:bodyPr>
          <a:lstStyle/>
          <a:p>
            <a:r>
              <a:rPr lang="en-US"/>
              <a:t>Data as of December 31, 2024. Sources: WTIA, Bloomberg, Strategas. NTM represents the “next twelve months” forward price to earnings estimate.</a:t>
            </a:r>
          </a:p>
          <a:p>
            <a:r>
              <a:rPr lang="en-US"/>
              <a:t>Investing involves risks, and you may incur a profit or a loss. Past performance cannot guarantee future results. </a:t>
            </a:r>
          </a:p>
        </p:txBody>
      </p:sp>
      <p:sp>
        <p:nvSpPr>
          <p:cNvPr id="6" name="TextBox 5">
            <a:extLst>
              <a:ext uri="{FF2B5EF4-FFF2-40B4-BE49-F238E27FC236}">
                <a16:creationId xmlns:a16="http://schemas.microsoft.com/office/drawing/2014/main" id="{2095C54F-97F3-E4AC-BDB5-3209B977CBF4}"/>
              </a:ext>
            </a:extLst>
          </p:cNvPr>
          <p:cNvSpPr txBox="1"/>
          <p:nvPr/>
        </p:nvSpPr>
        <p:spPr>
          <a:xfrm>
            <a:off x="608928" y="1439074"/>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NTM P/E premium/discount MSCI EAFE to S&amp;P 500</a:t>
            </a:r>
          </a:p>
        </p:txBody>
      </p:sp>
      <p:graphicFrame>
        <p:nvGraphicFramePr>
          <p:cNvPr id="9" name="Chart 8">
            <a:extLst>
              <a:ext uri="{FF2B5EF4-FFF2-40B4-BE49-F238E27FC236}">
                <a16:creationId xmlns:a16="http://schemas.microsoft.com/office/drawing/2014/main" id="{30698DFE-D748-4C1A-9F44-E2BEE19B9D00}"/>
              </a:ext>
            </a:extLst>
          </p:cNvPr>
          <p:cNvGraphicFramePr>
            <a:graphicFrameLocks/>
          </p:cNvGraphicFramePr>
          <p:nvPr>
            <p:extLst>
              <p:ext uri="{D42A27DB-BD31-4B8C-83A1-F6EECF244321}">
                <p14:modId xmlns:p14="http://schemas.microsoft.com/office/powerpoint/2010/main" val="3969068424"/>
              </p:ext>
            </p:extLst>
          </p:nvPr>
        </p:nvGraphicFramePr>
        <p:xfrm>
          <a:off x="516786" y="1865670"/>
          <a:ext cx="10469880" cy="399856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322EA24-102D-C973-D01B-D699000E88D7}"/>
              </a:ext>
            </a:extLst>
          </p:cNvPr>
          <p:cNvSpPr txBox="1"/>
          <p:nvPr/>
        </p:nvSpPr>
        <p:spPr>
          <a:xfrm>
            <a:off x="2775156" y="3923070"/>
            <a:ext cx="2113935" cy="461665"/>
          </a:xfrm>
          <a:prstGeom prst="rect">
            <a:avLst/>
          </a:prstGeom>
          <a:noFill/>
          <a:ln>
            <a:solidFill>
              <a:schemeClr val="bg1"/>
            </a:solidFill>
          </a:ln>
        </p:spPr>
        <p:txBody>
          <a:bodyPr wrap="square" lIns="0" rtlCol="0">
            <a:spAutoFit/>
          </a:bodyPr>
          <a:lstStyle/>
          <a:p>
            <a:pPr algn="ctr"/>
            <a:r>
              <a:rPr lang="en-US" sz="1200" b="1">
                <a:solidFill>
                  <a:srgbClr val="828C93"/>
                </a:solidFill>
              </a:rPr>
              <a:t>Long-term average: 0.86x</a:t>
            </a:r>
          </a:p>
          <a:p>
            <a:pPr algn="ctr"/>
            <a:endParaRPr lang="en-US" sz="1200" b="1">
              <a:solidFill>
                <a:srgbClr val="828C93"/>
              </a:solidFill>
            </a:endParaRPr>
          </a:p>
        </p:txBody>
      </p:sp>
      <p:sp>
        <p:nvSpPr>
          <p:cNvPr id="11" name="TextBox 10">
            <a:extLst>
              <a:ext uri="{FF2B5EF4-FFF2-40B4-BE49-F238E27FC236}">
                <a16:creationId xmlns:a16="http://schemas.microsoft.com/office/drawing/2014/main" id="{79B5F528-76BE-40D0-1986-E6F4595E5E3A}"/>
              </a:ext>
            </a:extLst>
          </p:cNvPr>
          <p:cNvSpPr txBox="1"/>
          <p:nvPr/>
        </p:nvSpPr>
        <p:spPr>
          <a:xfrm>
            <a:off x="9919149" y="5302985"/>
            <a:ext cx="1622323" cy="276999"/>
          </a:xfrm>
          <a:prstGeom prst="rect">
            <a:avLst/>
          </a:prstGeom>
          <a:noFill/>
        </p:spPr>
        <p:txBody>
          <a:bodyPr wrap="square" lIns="0" rtlCol="0">
            <a:spAutoFit/>
          </a:bodyPr>
          <a:lstStyle/>
          <a:p>
            <a:pPr algn="ctr"/>
            <a:r>
              <a:rPr lang="en-US" sz="1200" b="1">
                <a:solidFill>
                  <a:schemeClr val="accent3"/>
                </a:solidFill>
              </a:rPr>
              <a:t>Current: 0.58x</a:t>
            </a:r>
          </a:p>
        </p:txBody>
      </p:sp>
      <p:sp>
        <p:nvSpPr>
          <p:cNvPr id="12" name="Oval 11">
            <a:extLst>
              <a:ext uri="{FF2B5EF4-FFF2-40B4-BE49-F238E27FC236}">
                <a16:creationId xmlns:a16="http://schemas.microsoft.com/office/drawing/2014/main" id="{69F81F6D-CCD2-DA2D-2EE2-CDF72D7765DE}"/>
              </a:ext>
            </a:extLst>
          </p:cNvPr>
          <p:cNvSpPr/>
          <p:nvPr/>
        </p:nvSpPr>
        <p:spPr>
          <a:xfrm>
            <a:off x="10464770" y="4714814"/>
            <a:ext cx="609741" cy="612648"/>
          </a:xfrm>
          <a:prstGeom prst="ellipse">
            <a:avLst/>
          </a:prstGeom>
          <a:solidFill>
            <a:schemeClr val="bg1">
              <a:alpha val="0"/>
            </a:schemeClr>
          </a:solid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5962F5EB-4046-539E-3D8E-9CBF1B81876C}"/>
              </a:ext>
            </a:extLst>
          </p:cNvPr>
          <p:cNvCxnSpPr/>
          <p:nvPr/>
        </p:nvCxnSpPr>
        <p:spPr>
          <a:xfrm>
            <a:off x="10858204" y="2426109"/>
            <a:ext cx="0" cy="1251155"/>
          </a:xfrm>
          <a:prstGeom prst="straightConnector1">
            <a:avLst/>
          </a:prstGeom>
          <a:ln w="31750">
            <a:solidFill>
              <a:srgbClr val="002F57"/>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E916A4E-6A95-A591-37B8-6C8C97C2F255}"/>
              </a:ext>
            </a:extLst>
          </p:cNvPr>
          <p:cNvSpPr txBox="1"/>
          <p:nvPr/>
        </p:nvSpPr>
        <p:spPr>
          <a:xfrm>
            <a:off x="10022067" y="1970182"/>
            <a:ext cx="1672271" cy="461665"/>
          </a:xfrm>
          <a:prstGeom prst="rect">
            <a:avLst/>
          </a:prstGeom>
          <a:noFill/>
        </p:spPr>
        <p:txBody>
          <a:bodyPr wrap="square" lIns="0" rtlCol="0">
            <a:spAutoFit/>
          </a:bodyPr>
          <a:lstStyle/>
          <a:p>
            <a:pPr algn="ctr"/>
            <a:r>
              <a:rPr lang="en-US" sz="1200" b="1"/>
              <a:t>EAFE equities trading at a premium</a:t>
            </a:r>
          </a:p>
        </p:txBody>
      </p:sp>
      <p:sp>
        <p:nvSpPr>
          <p:cNvPr id="16" name="TextBox 15">
            <a:extLst>
              <a:ext uri="{FF2B5EF4-FFF2-40B4-BE49-F238E27FC236}">
                <a16:creationId xmlns:a16="http://schemas.microsoft.com/office/drawing/2014/main" id="{F44E0284-7A7C-553C-B486-57AC7D7AE725}"/>
              </a:ext>
            </a:extLst>
          </p:cNvPr>
          <p:cNvSpPr txBox="1"/>
          <p:nvPr/>
        </p:nvSpPr>
        <p:spPr>
          <a:xfrm>
            <a:off x="10022066" y="3790399"/>
            <a:ext cx="1672271" cy="461665"/>
          </a:xfrm>
          <a:prstGeom prst="rect">
            <a:avLst/>
          </a:prstGeom>
          <a:noFill/>
        </p:spPr>
        <p:txBody>
          <a:bodyPr wrap="square" lIns="0" rtlCol="0">
            <a:spAutoFit/>
          </a:bodyPr>
          <a:lstStyle/>
          <a:p>
            <a:pPr algn="ctr"/>
            <a:r>
              <a:rPr lang="en-US" sz="1200" b="1"/>
              <a:t>EAFE equities trading at a discount</a:t>
            </a:r>
          </a:p>
        </p:txBody>
      </p:sp>
      <p:cxnSp>
        <p:nvCxnSpPr>
          <p:cNvPr id="3" name="Straight Connector 2">
            <a:extLst>
              <a:ext uri="{FF2B5EF4-FFF2-40B4-BE49-F238E27FC236}">
                <a16:creationId xmlns:a16="http://schemas.microsoft.com/office/drawing/2014/main" id="{C60D50CF-C628-89F9-25DB-ECE18798F3CD}"/>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50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9CA1-8DAD-AFB6-1EE6-E8543DA1237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1131EA1-B5D1-7521-FC90-30867381F920}"/>
              </a:ext>
            </a:extLst>
          </p:cNvPr>
          <p:cNvSpPr txBox="1"/>
          <p:nvPr/>
        </p:nvSpPr>
        <p:spPr>
          <a:xfrm>
            <a:off x="608255" y="2563518"/>
            <a:ext cx="2533529" cy="585952"/>
          </a:xfrm>
          <a:prstGeom prst="rect">
            <a:avLst/>
          </a:prstGeom>
          <a:noFill/>
        </p:spPr>
        <p:txBody>
          <a:bodyPr wrap="square" lIns="0" tIns="0" rIns="0" bIns="0" rtlCol="0" anchor="t" anchorCtr="0">
            <a:noAutofit/>
          </a:bodyPr>
          <a:lstStyle/>
          <a:p>
            <a:pPr>
              <a:lnSpc>
                <a:spcPct val="85000"/>
              </a:lnSpc>
            </a:pPr>
            <a:r>
              <a:rPr lang="en-US" b="1" kern="400">
                <a:solidFill>
                  <a:schemeClr val="accent3"/>
                </a:solidFill>
                <a:latin typeface="Arial" panose="020B0604020202020204" pitchFamily="34" charset="0"/>
                <a:cs typeface="Arial" panose="020B0604020202020204" pitchFamily="34" charset="0"/>
              </a:rPr>
              <a:t>Economic </a:t>
            </a:r>
            <a:br>
              <a:rPr lang="en-US" b="1" kern="400">
                <a:solidFill>
                  <a:schemeClr val="accent3"/>
                </a:solidFill>
                <a:latin typeface="Arial" panose="020B0604020202020204" pitchFamily="34" charset="0"/>
                <a:cs typeface="Arial" panose="020B0604020202020204" pitchFamily="34" charset="0"/>
              </a:rPr>
            </a:br>
            <a:r>
              <a:rPr lang="en-US" b="1" kern="400">
                <a:solidFill>
                  <a:schemeClr val="accent3"/>
                </a:solidFill>
                <a:latin typeface="Arial" panose="020B0604020202020204" pitchFamily="34" charset="0"/>
                <a:cs typeface="Arial" panose="020B0604020202020204" pitchFamily="34" charset="0"/>
              </a:rPr>
              <a:t>Ladders</a:t>
            </a:r>
          </a:p>
        </p:txBody>
      </p:sp>
      <p:sp>
        <p:nvSpPr>
          <p:cNvPr id="13" name="TextBox 12">
            <a:extLst>
              <a:ext uri="{FF2B5EF4-FFF2-40B4-BE49-F238E27FC236}">
                <a16:creationId xmlns:a16="http://schemas.microsoft.com/office/drawing/2014/main" id="{E3D84CF2-0D6C-69F1-67FF-BC56344C462C}"/>
              </a:ext>
            </a:extLst>
          </p:cNvPr>
          <p:cNvSpPr txBox="1"/>
          <p:nvPr/>
        </p:nvSpPr>
        <p:spPr>
          <a:xfrm>
            <a:off x="8297863" y="2560587"/>
            <a:ext cx="2533529" cy="588882"/>
          </a:xfrm>
          <a:prstGeom prst="rect">
            <a:avLst/>
          </a:prstGeom>
          <a:noFill/>
        </p:spPr>
        <p:txBody>
          <a:bodyPr wrap="square" lIns="0" tIns="0" rIns="0" bIns="0" rtlCol="0" anchor="t" anchorCtr="0">
            <a:noAutofit/>
          </a:bodyPr>
          <a:lstStyle/>
          <a:p>
            <a:pPr>
              <a:lnSpc>
                <a:spcPct val="85000"/>
              </a:lnSpc>
            </a:pPr>
            <a:r>
              <a:rPr lang="en-US" b="1" kern="400">
                <a:solidFill>
                  <a:schemeClr val="accent3"/>
                </a:solidFill>
                <a:latin typeface="Arial" panose="020B0604020202020204" pitchFamily="34" charset="0"/>
                <a:cs typeface="Arial" panose="020B0604020202020204" pitchFamily="34" charset="0"/>
              </a:rPr>
              <a:t>Playing the </a:t>
            </a:r>
            <a:br>
              <a:rPr lang="en-US" b="1" kern="400">
                <a:solidFill>
                  <a:schemeClr val="accent3"/>
                </a:solidFill>
                <a:latin typeface="Arial" panose="020B0604020202020204" pitchFamily="34" charset="0"/>
                <a:cs typeface="Arial" panose="020B0604020202020204" pitchFamily="34" charset="0"/>
              </a:rPr>
            </a:br>
            <a:r>
              <a:rPr lang="en-US" b="1" kern="400">
                <a:solidFill>
                  <a:schemeClr val="accent3"/>
                </a:solidFill>
                <a:latin typeface="Arial" panose="020B0604020202020204" pitchFamily="34" charset="0"/>
                <a:cs typeface="Arial" panose="020B0604020202020204" pitchFamily="34" charset="0"/>
              </a:rPr>
              <a:t>Investment Game</a:t>
            </a:r>
          </a:p>
        </p:txBody>
      </p:sp>
      <p:cxnSp>
        <p:nvCxnSpPr>
          <p:cNvPr id="8" name="Straight Connector 7">
            <a:extLst>
              <a:ext uri="{FF2B5EF4-FFF2-40B4-BE49-F238E27FC236}">
                <a16:creationId xmlns:a16="http://schemas.microsoft.com/office/drawing/2014/main" id="{13C88697-6FC2-246E-E0E2-B75B0DFEC2E5}"/>
              </a:ext>
            </a:extLst>
          </p:cNvPr>
          <p:cNvCxnSpPr>
            <a:cxnSpLocks/>
          </p:cNvCxnSpPr>
          <p:nvPr/>
        </p:nvCxnSpPr>
        <p:spPr>
          <a:xfrm>
            <a:off x="618697" y="3111681"/>
            <a:ext cx="24688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1618C1-BD3F-89DF-B6B1-EE41AC033CC0}"/>
              </a:ext>
            </a:extLst>
          </p:cNvPr>
          <p:cNvSpPr txBox="1"/>
          <p:nvPr/>
        </p:nvSpPr>
        <p:spPr>
          <a:xfrm>
            <a:off x="4454098" y="2563518"/>
            <a:ext cx="2357438" cy="585952"/>
          </a:xfrm>
          <a:prstGeom prst="rect">
            <a:avLst/>
          </a:prstGeom>
          <a:noFill/>
        </p:spPr>
        <p:txBody>
          <a:bodyPr wrap="square" lIns="0" tIns="0" rIns="0" bIns="0" rtlCol="0" anchor="t" anchorCtr="0">
            <a:noAutofit/>
          </a:bodyPr>
          <a:lstStyle/>
          <a:p>
            <a:pPr>
              <a:lnSpc>
                <a:spcPct val="85000"/>
              </a:lnSpc>
            </a:pPr>
            <a:r>
              <a:rPr lang="en-US" b="1" kern="400">
                <a:solidFill>
                  <a:schemeClr val="accent3"/>
                </a:solidFill>
                <a:latin typeface="Arial" panose="020B0604020202020204" pitchFamily="34" charset="0"/>
                <a:cs typeface="Arial" panose="020B0604020202020204" pitchFamily="34" charset="0"/>
              </a:rPr>
              <a:t>Mind </a:t>
            </a:r>
            <a:br>
              <a:rPr lang="en-US" b="1" kern="400">
                <a:solidFill>
                  <a:schemeClr val="accent3"/>
                </a:solidFill>
                <a:latin typeface="Arial" panose="020B0604020202020204" pitchFamily="34" charset="0"/>
                <a:cs typeface="Arial" panose="020B0604020202020204" pitchFamily="34" charset="0"/>
              </a:rPr>
            </a:br>
            <a:r>
              <a:rPr lang="en-US" b="1" kern="400">
                <a:solidFill>
                  <a:schemeClr val="accent3"/>
                </a:solidFill>
                <a:latin typeface="Arial" panose="020B0604020202020204" pitchFamily="34" charset="0"/>
                <a:cs typeface="Arial" panose="020B0604020202020204" pitchFamily="34" charset="0"/>
              </a:rPr>
              <a:t>the Chutes</a:t>
            </a:r>
          </a:p>
        </p:txBody>
      </p:sp>
      <p:sp>
        <p:nvSpPr>
          <p:cNvPr id="2" name="Title 1">
            <a:extLst>
              <a:ext uri="{FF2B5EF4-FFF2-40B4-BE49-F238E27FC236}">
                <a16:creationId xmlns:a16="http://schemas.microsoft.com/office/drawing/2014/main" id="{121B0CE4-6FC4-6F08-6FEA-7051A4208DA2}"/>
              </a:ext>
            </a:extLst>
          </p:cNvPr>
          <p:cNvSpPr>
            <a:spLocks noGrp="1"/>
          </p:cNvSpPr>
          <p:nvPr>
            <p:ph type="title"/>
          </p:nvPr>
        </p:nvSpPr>
        <p:spPr/>
        <p:txBody>
          <a:bodyPr/>
          <a:lstStyle/>
          <a:p>
            <a:r>
              <a:rPr lang="en-US"/>
              <a:t>Investing in a chutes &amp; ladders economy</a:t>
            </a:r>
          </a:p>
        </p:txBody>
      </p:sp>
      <p:sp>
        <p:nvSpPr>
          <p:cNvPr id="3" name="Content Placeholder 2">
            <a:extLst>
              <a:ext uri="{FF2B5EF4-FFF2-40B4-BE49-F238E27FC236}">
                <a16:creationId xmlns:a16="http://schemas.microsoft.com/office/drawing/2014/main" id="{70C59E99-7F3A-5899-13BB-8A69AC2FB820}"/>
              </a:ext>
            </a:extLst>
          </p:cNvPr>
          <p:cNvSpPr>
            <a:spLocks noGrp="1"/>
          </p:cNvSpPr>
          <p:nvPr>
            <p:ph sz="half" idx="1"/>
          </p:nvPr>
        </p:nvSpPr>
        <p:spPr>
          <a:xfrm>
            <a:off x="618697" y="3291672"/>
            <a:ext cx="3283804" cy="3058950"/>
          </a:xfrm>
        </p:spPr>
        <p:txBody>
          <a:bodyPr/>
          <a:lstStyle/>
          <a:p>
            <a:r>
              <a:rPr lang="en-US"/>
              <a:t>Capital expenditures (capex) could get a boost </a:t>
            </a:r>
            <a:br>
              <a:rPr lang="en-US"/>
            </a:br>
            <a:r>
              <a:rPr lang="en-US"/>
              <a:t>from tax incentives</a:t>
            </a:r>
          </a:p>
          <a:p>
            <a:r>
              <a:rPr lang="en-US"/>
              <a:t>Potential fiscal boost from </a:t>
            </a:r>
            <a:br>
              <a:rPr lang="en-US"/>
            </a:br>
            <a:r>
              <a:rPr lang="en-US"/>
              <a:t>direct spending</a:t>
            </a:r>
          </a:p>
          <a:p>
            <a:r>
              <a:rPr lang="en-US"/>
              <a:t>Productivity already strengthening and could accelerate</a:t>
            </a:r>
          </a:p>
          <a:p>
            <a:r>
              <a:rPr lang="en-US"/>
              <a:t>Monetary policy</a:t>
            </a:r>
          </a:p>
          <a:p>
            <a:endParaRPr lang="en-US"/>
          </a:p>
        </p:txBody>
      </p:sp>
      <p:sp>
        <p:nvSpPr>
          <p:cNvPr id="4" name="Content Placeholder 3">
            <a:extLst>
              <a:ext uri="{FF2B5EF4-FFF2-40B4-BE49-F238E27FC236}">
                <a16:creationId xmlns:a16="http://schemas.microsoft.com/office/drawing/2014/main" id="{63F1E61A-DE31-BB42-89CE-6BAC380A1AE3}"/>
              </a:ext>
            </a:extLst>
          </p:cNvPr>
          <p:cNvSpPr>
            <a:spLocks noGrp="1"/>
          </p:cNvSpPr>
          <p:nvPr>
            <p:ph sz="half" idx="2"/>
          </p:nvPr>
        </p:nvSpPr>
        <p:spPr>
          <a:xfrm>
            <a:off x="4454098" y="3291672"/>
            <a:ext cx="3283804" cy="3058950"/>
          </a:xfrm>
        </p:spPr>
        <p:txBody>
          <a:bodyPr/>
          <a:lstStyle/>
          <a:p>
            <a:r>
              <a:rPr lang="en-US" sz="1600"/>
              <a:t>Deficits, interest rates, to constrain long-term growth</a:t>
            </a:r>
          </a:p>
          <a:p>
            <a:r>
              <a:rPr lang="en-US" sz="1600"/>
              <a:t>Tariff proposals pose downside risk for growth</a:t>
            </a:r>
          </a:p>
          <a:p>
            <a:r>
              <a:rPr lang="en-US" sz="1600"/>
              <a:t>Mass deportations would shrink the labor force, economy</a:t>
            </a:r>
          </a:p>
        </p:txBody>
      </p:sp>
      <p:sp>
        <p:nvSpPr>
          <p:cNvPr id="19" name="Text Placeholder 18">
            <a:extLst>
              <a:ext uri="{FF2B5EF4-FFF2-40B4-BE49-F238E27FC236}">
                <a16:creationId xmlns:a16="http://schemas.microsoft.com/office/drawing/2014/main" id="{75CF4D91-F9A3-CF20-6008-1BFF603000F5}"/>
              </a:ext>
            </a:extLst>
          </p:cNvPr>
          <p:cNvSpPr>
            <a:spLocks noGrp="1"/>
          </p:cNvSpPr>
          <p:nvPr>
            <p:ph type="body" sz="quarter" idx="12"/>
          </p:nvPr>
        </p:nvSpPr>
        <p:spPr/>
        <p:txBody>
          <a:bodyPr/>
          <a:lstStyle/>
          <a:p>
            <a:r>
              <a:rPr lang="en-US"/>
              <a:t> See Glossary in the Appendix for definitions of terms.</a:t>
            </a:r>
          </a:p>
        </p:txBody>
      </p:sp>
      <p:sp>
        <p:nvSpPr>
          <p:cNvPr id="22" name="Text Placeholder 21">
            <a:extLst>
              <a:ext uri="{FF2B5EF4-FFF2-40B4-BE49-F238E27FC236}">
                <a16:creationId xmlns:a16="http://schemas.microsoft.com/office/drawing/2014/main" id="{B42C93F7-5DC7-0C41-5A4C-38A6D47235CB}"/>
              </a:ext>
            </a:extLst>
          </p:cNvPr>
          <p:cNvSpPr>
            <a:spLocks noGrp="1"/>
          </p:cNvSpPr>
          <p:nvPr>
            <p:ph type="body" sz="quarter" idx="13"/>
          </p:nvPr>
        </p:nvSpPr>
        <p:spPr/>
        <p:txBody>
          <a:bodyPr/>
          <a:lstStyle/>
          <a:p>
            <a:pPr marL="0" indent="0">
              <a:buNone/>
            </a:pPr>
            <a:r>
              <a:rPr lang="en-US" b="0"/>
              <a:t>Gaming out portfolios in 2025</a:t>
            </a:r>
          </a:p>
        </p:txBody>
      </p:sp>
      <p:sp>
        <p:nvSpPr>
          <p:cNvPr id="20" name="Content Placeholder 19">
            <a:extLst>
              <a:ext uri="{FF2B5EF4-FFF2-40B4-BE49-F238E27FC236}">
                <a16:creationId xmlns:a16="http://schemas.microsoft.com/office/drawing/2014/main" id="{C2A77599-3D69-0A5E-6147-2CF218CA2AEE}"/>
              </a:ext>
            </a:extLst>
          </p:cNvPr>
          <p:cNvSpPr>
            <a:spLocks noGrp="1"/>
          </p:cNvSpPr>
          <p:nvPr>
            <p:ph sz="half" idx="14"/>
          </p:nvPr>
        </p:nvSpPr>
        <p:spPr>
          <a:xfrm>
            <a:off x="8298596" y="3291672"/>
            <a:ext cx="3283804" cy="3058950"/>
          </a:xfrm>
        </p:spPr>
        <p:txBody>
          <a:bodyPr/>
          <a:lstStyle/>
          <a:p>
            <a:r>
              <a:rPr lang="en-US" sz="1600"/>
              <a:t>Valuations a limiting factor</a:t>
            </a:r>
          </a:p>
          <a:p>
            <a:r>
              <a:rPr lang="en-US" sz="1600"/>
              <a:t>Merger &amp; Acquisitions (M&amp;A), fairer trade provide upside</a:t>
            </a:r>
          </a:p>
          <a:p>
            <a:r>
              <a:rPr lang="en-US" sz="1600"/>
              <a:t>Position for higher volatility</a:t>
            </a:r>
          </a:p>
          <a:p>
            <a:r>
              <a:rPr lang="en-US" sz="1600"/>
              <a:t>Overweight equities; tilt to U.S.</a:t>
            </a:r>
          </a:p>
          <a:p>
            <a:r>
              <a:rPr lang="en-US" sz="1600"/>
              <a:t>Investable themes: broadening leadership, consumer slowing, AI stratification, policy volatility</a:t>
            </a:r>
          </a:p>
          <a:p>
            <a:endParaRPr lang="en-US"/>
          </a:p>
        </p:txBody>
      </p:sp>
      <p:sp>
        <p:nvSpPr>
          <p:cNvPr id="6" name="Content Placeholder 19">
            <a:extLst>
              <a:ext uri="{FF2B5EF4-FFF2-40B4-BE49-F238E27FC236}">
                <a16:creationId xmlns:a16="http://schemas.microsoft.com/office/drawing/2014/main" id="{BB4D0DA2-0F2F-77C9-2181-6A41C9474409}"/>
              </a:ext>
            </a:extLst>
          </p:cNvPr>
          <p:cNvSpPr txBox="1">
            <a:spLocks/>
          </p:cNvSpPr>
          <p:nvPr/>
        </p:nvSpPr>
        <p:spPr>
          <a:xfrm>
            <a:off x="4454524" y="3238617"/>
            <a:ext cx="3628223" cy="2689630"/>
          </a:xfrm>
          <a:prstGeom prst="rect">
            <a:avLst/>
          </a:prstGeom>
        </p:spPr>
        <p:txBody>
          <a:bodyPr>
            <a:normAutofit/>
          </a:bodyPr>
          <a:lstStyle>
            <a:lvl1pPr marL="169863" indent="-169863" algn="l" defTabSz="914400" rtl="0" eaLnBrk="1" latinLnBrk="0" hangingPunct="1">
              <a:lnSpc>
                <a:spcPct val="100000"/>
              </a:lnSpc>
              <a:spcBef>
                <a:spcPts val="800"/>
              </a:spcBef>
              <a:spcAft>
                <a:spcPts val="0"/>
              </a:spcAft>
              <a:buFont typeface="Arial" panose="020B0604020202020204" pitchFamily="34" charset="0"/>
              <a:buChar char="•"/>
              <a:defRPr sz="2000" kern="1200">
                <a:solidFill>
                  <a:schemeClr val="tx1"/>
                </a:solidFill>
                <a:latin typeface="+mn-lt"/>
                <a:ea typeface="+mn-ea"/>
                <a:cs typeface="+mn-cs"/>
              </a:defRPr>
            </a:lvl1pPr>
            <a:lvl2pPr marL="514350" indent="-173038"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968375" indent="-169863"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3pPr>
            <a:lvl4pPr marL="1258888" indent="-11271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58938" indent="-16986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00"/>
          </a:p>
        </p:txBody>
      </p:sp>
      <p:sp>
        <p:nvSpPr>
          <p:cNvPr id="7" name="Content Placeholder 21">
            <a:extLst>
              <a:ext uri="{FF2B5EF4-FFF2-40B4-BE49-F238E27FC236}">
                <a16:creationId xmlns:a16="http://schemas.microsoft.com/office/drawing/2014/main" id="{7F896CEC-E6E7-427C-D5D3-7F8B7506A086}"/>
              </a:ext>
            </a:extLst>
          </p:cNvPr>
          <p:cNvSpPr txBox="1">
            <a:spLocks/>
          </p:cNvSpPr>
          <p:nvPr/>
        </p:nvSpPr>
        <p:spPr>
          <a:xfrm>
            <a:off x="8297863" y="3238617"/>
            <a:ext cx="3731577" cy="2689630"/>
          </a:xfrm>
          <a:prstGeom prst="rect">
            <a:avLst/>
          </a:prstGeom>
        </p:spPr>
        <p:txBody>
          <a:bodyPr>
            <a:noAutofit/>
          </a:bodyPr>
          <a:lstStyle>
            <a:lvl1pPr marL="169863" indent="-169863" algn="l" defTabSz="914400" rtl="0" eaLnBrk="1" latinLnBrk="0" hangingPunct="1">
              <a:lnSpc>
                <a:spcPct val="100000"/>
              </a:lnSpc>
              <a:spcBef>
                <a:spcPts val="800"/>
              </a:spcBef>
              <a:spcAft>
                <a:spcPts val="0"/>
              </a:spcAft>
              <a:buFont typeface="Arial" panose="020B0604020202020204" pitchFamily="34" charset="0"/>
              <a:buChar char="•"/>
              <a:defRPr sz="2000" kern="1200">
                <a:solidFill>
                  <a:schemeClr val="tx1"/>
                </a:solidFill>
                <a:latin typeface="+mn-lt"/>
                <a:ea typeface="+mn-ea"/>
                <a:cs typeface="+mn-cs"/>
              </a:defRPr>
            </a:lvl1pPr>
            <a:lvl2pPr marL="514350" indent="-173038"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968375" indent="-169863"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3pPr>
            <a:lvl4pPr marL="1258888" indent="-11271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58938" indent="-16986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00"/>
          </a:p>
        </p:txBody>
      </p:sp>
      <p:cxnSp>
        <p:nvCxnSpPr>
          <p:cNvPr id="10" name="Straight Connector 9">
            <a:extLst>
              <a:ext uri="{FF2B5EF4-FFF2-40B4-BE49-F238E27FC236}">
                <a16:creationId xmlns:a16="http://schemas.microsoft.com/office/drawing/2014/main" id="{8D6D1290-10B2-3405-3852-7A4C3B0205A2}"/>
              </a:ext>
            </a:extLst>
          </p:cNvPr>
          <p:cNvCxnSpPr>
            <a:cxnSpLocks/>
          </p:cNvCxnSpPr>
          <p:nvPr/>
        </p:nvCxnSpPr>
        <p:spPr>
          <a:xfrm>
            <a:off x="4466079" y="3111681"/>
            <a:ext cx="24688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8DAF9B-13C1-2A2F-5C8D-A297659F2763}"/>
              </a:ext>
            </a:extLst>
          </p:cNvPr>
          <p:cNvCxnSpPr>
            <a:cxnSpLocks/>
          </p:cNvCxnSpPr>
          <p:nvPr/>
        </p:nvCxnSpPr>
        <p:spPr>
          <a:xfrm>
            <a:off x="8320886" y="3111681"/>
            <a:ext cx="24688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FC587C-F8AD-CC09-A506-AB959F951F89}"/>
              </a:ext>
            </a:extLst>
          </p:cNvPr>
          <p:cNvGrpSpPr/>
          <p:nvPr/>
        </p:nvGrpSpPr>
        <p:grpSpPr>
          <a:xfrm>
            <a:off x="609600" y="2167221"/>
            <a:ext cx="10972800" cy="179992"/>
            <a:chOff x="721110" y="1894187"/>
            <a:chExt cx="10861290" cy="179992"/>
          </a:xfrm>
        </p:grpSpPr>
        <p:cxnSp>
          <p:nvCxnSpPr>
            <p:cNvPr id="15" name="Straight Connector 14">
              <a:extLst>
                <a:ext uri="{FF2B5EF4-FFF2-40B4-BE49-F238E27FC236}">
                  <a16:creationId xmlns:a16="http://schemas.microsoft.com/office/drawing/2014/main" id="{8CC54952-E6EC-67A4-782C-0EB97041ABBF}"/>
                </a:ext>
              </a:extLst>
            </p:cNvPr>
            <p:cNvCxnSpPr>
              <a:cxnSpLocks/>
            </p:cNvCxnSpPr>
            <p:nvPr/>
          </p:nvCxnSpPr>
          <p:spPr>
            <a:xfrm>
              <a:off x="723900" y="1894187"/>
              <a:ext cx="108585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7">
              <a:extLst>
                <a:ext uri="{FF2B5EF4-FFF2-40B4-BE49-F238E27FC236}">
                  <a16:creationId xmlns:a16="http://schemas.microsoft.com/office/drawing/2014/main" id="{56F502C1-D346-8308-AC66-0DE539389701}"/>
                </a:ext>
              </a:extLst>
            </p:cNvPr>
            <p:cNvSpPr>
              <a:spLocks/>
            </p:cNvSpPr>
            <p:nvPr/>
          </p:nvSpPr>
          <p:spPr bwMode="auto">
            <a:xfrm>
              <a:off x="721110" y="1894187"/>
              <a:ext cx="272081" cy="179992"/>
            </a:xfrm>
            <a:custGeom>
              <a:avLst/>
              <a:gdLst>
                <a:gd name="T0" fmla="*/ 0 w 195"/>
                <a:gd name="T1" fmla="*/ 0 h 129"/>
                <a:gd name="T2" fmla="*/ 68 w 195"/>
                <a:gd name="T3" fmla="*/ 129 h 129"/>
                <a:gd name="T4" fmla="*/ 125 w 195"/>
                <a:gd name="T5" fmla="*/ 129 h 129"/>
                <a:gd name="T6" fmla="*/ 195 w 195"/>
                <a:gd name="T7" fmla="*/ 0 h 129"/>
                <a:gd name="T8" fmla="*/ 0 w 195"/>
                <a:gd name="T9" fmla="*/ 0 h 129"/>
                <a:gd name="T10" fmla="*/ 0 w 195"/>
                <a:gd name="T11" fmla="*/ 0 h 129"/>
              </a:gdLst>
              <a:ahLst/>
              <a:cxnLst>
                <a:cxn ang="0">
                  <a:pos x="T0" y="T1"/>
                </a:cxn>
                <a:cxn ang="0">
                  <a:pos x="T2" y="T3"/>
                </a:cxn>
                <a:cxn ang="0">
                  <a:pos x="T4" y="T5"/>
                </a:cxn>
                <a:cxn ang="0">
                  <a:pos x="T6" y="T7"/>
                </a:cxn>
                <a:cxn ang="0">
                  <a:pos x="T8" y="T9"/>
                </a:cxn>
                <a:cxn ang="0">
                  <a:pos x="T10" y="T11"/>
                </a:cxn>
              </a:cxnLst>
              <a:rect l="0" t="0" r="r" b="b"/>
              <a:pathLst>
                <a:path w="195" h="129">
                  <a:moveTo>
                    <a:pt x="0" y="0"/>
                  </a:moveTo>
                  <a:lnTo>
                    <a:pt x="68" y="129"/>
                  </a:lnTo>
                  <a:lnTo>
                    <a:pt x="125" y="129"/>
                  </a:lnTo>
                  <a:lnTo>
                    <a:pt x="195" y="0"/>
                  </a:lnTo>
                  <a:lnTo>
                    <a:pt x="0" y="0"/>
                  </a:lnTo>
                  <a:lnTo>
                    <a:pt x="0" y="0"/>
                  </a:lnTo>
                  <a:close/>
                </a:path>
              </a:pathLst>
            </a:custGeom>
            <a:solidFill>
              <a:schemeClr val="accent2"/>
            </a:solidFill>
            <a:ln>
              <a:noFill/>
            </a:ln>
          </p:spPr>
          <p:txBody>
            <a:bodyPr vert="horz" wrap="square" lIns="80368" tIns="40184" rIns="80368" bIns="40184" numCol="1" anchor="t" anchorCtr="0" compatLnSpc="1">
              <a:prstTxWarp prst="textNoShape">
                <a:avLst/>
              </a:prstTxWarp>
            </a:bodyPr>
            <a:lstStyle/>
            <a:p>
              <a:endParaRPr lang="en-US" sz="1582" kern="400">
                <a:solidFill>
                  <a:schemeClr val="accent2"/>
                </a:solidFill>
              </a:endParaRPr>
            </a:p>
          </p:txBody>
        </p:sp>
        <p:sp>
          <p:nvSpPr>
            <p:cNvPr id="17" name="Freeform 8">
              <a:extLst>
                <a:ext uri="{FF2B5EF4-FFF2-40B4-BE49-F238E27FC236}">
                  <a16:creationId xmlns:a16="http://schemas.microsoft.com/office/drawing/2014/main" id="{FAF7E7DF-9A4F-FD68-EBFB-2167A7D15567}"/>
                </a:ext>
              </a:extLst>
            </p:cNvPr>
            <p:cNvSpPr>
              <a:spLocks/>
            </p:cNvSpPr>
            <p:nvPr/>
          </p:nvSpPr>
          <p:spPr bwMode="auto">
            <a:xfrm>
              <a:off x="4537570" y="1894187"/>
              <a:ext cx="272081" cy="179992"/>
            </a:xfrm>
            <a:custGeom>
              <a:avLst/>
              <a:gdLst>
                <a:gd name="T0" fmla="*/ 0 w 195"/>
                <a:gd name="T1" fmla="*/ 0 h 129"/>
                <a:gd name="T2" fmla="*/ 68 w 195"/>
                <a:gd name="T3" fmla="*/ 129 h 129"/>
                <a:gd name="T4" fmla="*/ 125 w 195"/>
                <a:gd name="T5" fmla="*/ 129 h 129"/>
                <a:gd name="T6" fmla="*/ 195 w 195"/>
                <a:gd name="T7" fmla="*/ 0 h 129"/>
                <a:gd name="T8" fmla="*/ 0 w 195"/>
                <a:gd name="T9" fmla="*/ 0 h 129"/>
                <a:gd name="T10" fmla="*/ 0 w 195"/>
                <a:gd name="T11" fmla="*/ 0 h 129"/>
              </a:gdLst>
              <a:ahLst/>
              <a:cxnLst>
                <a:cxn ang="0">
                  <a:pos x="T0" y="T1"/>
                </a:cxn>
                <a:cxn ang="0">
                  <a:pos x="T2" y="T3"/>
                </a:cxn>
                <a:cxn ang="0">
                  <a:pos x="T4" y="T5"/>
                </a:cxn>
                <a:cxn ang="0">
                  <a:pos x="T6" y="T7"/>
                </a:cxn>
                <a:cxn ang="0">
                  <a:pos x="T8" y="T9"/>
                </a:cxn>
                <a:cxn ang="0">
                  <a:pos x="T10" y="T11"/>
                </a:cxn>
              </a:cxnLst>
              <a:rect l="0" t="0" r="r" b="b"/>
              <a:pathLst>
                <a:path w="195" h="129">
                  <a:moveTo>
                    <a:pt x="0" y="0"/>
                  </a:moveTo>
                  <a:lnTo>
                    <a:pt x="68" y="129"/>
                  </a:lnTo>
                  <a:lnTo>
                    <a:pt x="125" y="129"/>
                  </a:lnTo>
                  <a:lnTo>
                    <a:pt x="195" y="0"/>
                  </a:lnTo>
                  <a:lnTo>
                    <a:pt x="0" y="0"/>
                  </a:lnTo>
                  <a:lnTo>
                    <a:pt x="0" y="0"/>
                  </a:lnTo>
                  <a:close/>
                </a:path>
              </a:pathLst>
            </a:custGeom>
            <a:solidFill>
              <a:schemeClr val="accent2"/>
            </a:solidFill>
            <a:ln>
              <a:noFill/>
            </a:ln>
          </p:spPr>
          <p:txBody>
            <a:bodyPr vert="horz" wrap="square" lIns="80368" tIns="40184" rIns="80368" bIns="40184" numCol="1" anchor="t" anchorCtr="0" compatLnSpc="1">
              <a:prstTxWarp prst="textNoShape">
                <a:avLst/>
              </a:prstTxWarp>
            </a:bodyPr>
            <a:lstStyle/>
            <a:p>
              <a:endParaRPr lang="en-US" sz="1582" kern="400">
                <a:solidFill>
                  <a:schemeClr val="accent2"/>
                </a:solidFill>
              </a:endParaRPr>
            </a:p>
          </p:txBody>
        </p:sp>
        <p:sp>
          <p:nvSpPr>
            <p:cNvPr id="18" name="Freeform 10">
              <a:extLst>
                <a:ext uri="{FF2B5EF4-FFF2-40B4-BE49-F238E27FC236}">
                  <a16:creationId xmlns:a16="http://schemas.microsoft.com/office/drawing/2014/main" id="{9585FBAE-AB98-441A-E81C-DEEB13F563FB}"/>
                </a:ext>
              </a:extLst>
            </p:cNvPr>
            <p:cNvSpPr>
              <a:spLocks/>
            </p:cNvSpPr>
            <p:nvPr/>
          </p:nvSpPr>
          <p:spPr bwMode="auto">
            <a:xfrm>
              <a:off x="8354031" y="1894187"/>
              <a:ext cx="273476" cy="179992"/>
            </a:xfrm>
            <a:custGeom>
              <a:avLst/>
              <a:gdLst>
                <a:gd name="T0" fmla="*/ 0 w 196"/>
                <a:gd name="T1" fmla="*/ 0 h 129"/>
                <a:gd name="T2" fmla="*/ 69 w 196"/>
                <a:gd name="T3" fmla="*/ 129 h 129"/>
                <a:gd name="T4" fmla="*/ 125 w 196"/>
                <a:gd name="T5" fmla="*/ 129 h 129"/>
                <a:gd name="T6" fmla="*/ 196 w 196"/>
                <a:gd name="T7" fmla="*/ 0 h 129"/>
                <a:gd name="T8" fmla="*/ 0 w 196"/>
                <a:gd name="T9" fmla="*/ 0 h 129"/>
                <a:gd name="T10" fmla="*/ 0 w 196"/>
                <a:gd name="T11" fmla="*/ 0 h 129"/>
              </a:gdLst>
              <a:ahLst/>
              <a:cxnLst>
                <a:cxn ang="0">
                  <a:pos x="T0" y="T1"/>
                </a:cxn>
                <a:cxn ang="0">
                  <a:pos x="T2" y="T3"/>
                </a:cxn>
                <a:cxn ang="0">
                  <a:pos x="T4" y="T5"/>
                </a:cxn>
                <a:cxn ang="0">
                  <a:pos x="T6" y="T7"/>
                </a:cxn>
                <a:cxn ang="0">
                  <a:pos x="T8" y="T9"/>
                </a:cxn>
                <a:cxn ang="0">
                  <a:pos x="T10" y="T11"/>
                </a:cxn>
              </a:cxnLst>
              <a:rect l="0" t="0" r="r" b="b"/>
              <a:pathLst>
                <a:path w="196" h="129">
                  <a:moveTo>
                    <a:pt x="0" y="0"/>
                  </a:moveTo>
                  <a:lnTo>
                    <a:pt x="69" y="129"/>
                  </a:lnTo>
                  <a:lnTo>
                    <a:pt x="125" y="129"/>
                  </a:lnTo>
                  <a:lnTo>
                    <a:pt x="196" y="0"/>
                  </a:lnTo>
                  <a:lnTo>
                    <a:pt x="0" y="0"/>
                  </a:lnTo>
                  <a:lnTo>
                    <a:pt x="0" y="0"/>
                  </a:lnTo>
                  <a:close/>
                </a:path>
              </a:pathLst>
            </a:custGeom>
            <a:solidFill>
              <a:schemeClr val="accent2"/>
            </a:solidFill>
            <a:ln>
              <a:noFill/>
            </a:ln>
          </p:spPr>
          <p:txBody>
            <a:bodyPr vert="horz" wrap="square" lIns="80368" tIns="40184" rIns="80368" bIns="40184" numCol="1" anchor="t" anchorCtr="0" compatLnSpc="1">
              <a:prstTxWarp prst="textNoShape">
                <a:avLst/>
              </a:prstTxWarp>
            </a:bodyPr>
            <a:lstStyle/>
            <a:p>
              <a:endParaRPr lang="en-US" sz="1582" kern="400">
                <a:solidFill>
                  <a:schemeClr val="accent2"/>
                </a:solidFill>
              </a:endParaRPr>
            </a:p>
          </p:txBody>
        </p:sp>
      </p:grpSp>
      <p:sp>
        <p:nvSpPr>
          <p:cNvPr id="5" name="Text Placeholder 5">
            <a:extLst>
              <a:ext uri="{FF2B5EF4-FFF2-40B4-BE49-F238E27FC236}">
                <a16:creationId xmlns:a16="http://schemas.microsoft.com/office/drawing/2014/main" id="{C9A79BA0-6FA9-B3DA-134B-F0330CD38D2E}"/>
              </a:ext>
            </a:extLst>
          </p:cNvPr>
          <p:cNvSpPr txBox="1">
            <a:spLocks/>
          </p:cNvSpPr>
          <p:nvPr/>
        </p:nvSpPr>
        <p:spPr>
          <a:xfrm>
            <a:off x="624840" y="5807710"/>
            <a:ext cx="10972800" cy="311150"/>
          </a:xfrm>
          <a:prstGeom prst="rect">
            <a:avLst/>
          </a:prstGeom>
        </p:spPr>
        <p:txBody>
          <a:bodyPr vert="horz" lIns="0" tIns="0" rIns="0" bIns="18288" rtlCol="0" anchor="b">
            <a:normAutofit/>
          </a:bodyPr>
          <a:lstStyle>
            <a:lvl1pPr marL="0" indent="0" algn="l" defTabSz="914400" rtl="0" eaLnBrk="1" latinLnBrk="0" hangingPunct="1">
              <a:lnSpc>
                <a:spcPct val="90000"/>
              </a:lnSpc>
              <a:spcBef>
                <a:spcPts val="200"/>
              </a:spcBef>
              <a:spcAft>
                <a:spcPts val="0"/>
              </a:spcAft>
              <a:buFont typeface="Arial" panose="020B0604020202020204" pitchFamily="34" charset="0"/>
              <a:buNone/>
              <a:defRPr sz="1000" kern="1200">
                <a:solidFill>
                  <a:schemeClr val="tx2"/>
                </a:solidFill>
                <a:latin typeface="+mn-lt"/>
                <a:ea typeface="+mn-ea"/>
                <a:cs typeface="+mn-cs"/>
              </a:defRPr>
            </a:lvl1pPr>
            <a:lvl2pPr marL="341312"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2pPr>
            <a:lvl3pPr marL="968375" indent="-169863" algn="l" defTabSz="914400" rtl="0" eaLnBrk="1" latinLnBrk="0" hangingPunct="1">
              <a:lnSpc>
                <a:spcPct val="95000"/>
              </a:lnSpc>
              <a:spcBef>
                <a:spcPts val="400"/>
              </a:spcBef>
              <a:buFont typeface="Arial" panose="020B0604020202020204" pitchFamily="34" charset="0"/>
              <a:buChar char="•"/>
              <a:defRPr sz="1600" kern="1200">
                <a:solidFill>
                  <a:schemeClr val="tx1"/>
                </a:solidFill>
                <a:latin typeface="+mn-lt"/>
                <a:ea typeface="+mn-ea"/>
                <a:cs typeface="+mn-cs"/>
              </a:defRPr>
            </a:lvl3pPr>
            <a:lvl4pPr marL="1258888" indent="-11271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4pPr>
            <a:lvl5pPr marL="1658938" indent="-169863" algn="l" defTabSz="914400" rtl="0" eaLnBrk="1" latinLnBrk="0" hangingPunct="1">
              <a:lnSpc>
                <a:spcPct val="9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6659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BAF2-17E7-5923-8A0F-15F070D2CBF9}"/>
              </a:ext>
            </a:extLst>
          </p:cNvPr>
          <p:cNvSpPr>
            <a:spLocks noGrp="1"/>
          </p:cNvSpPr>
          <p:nvPr>
            <p:ph type="title"/>
          </p:nvPr>
        </p:nvSpPr>
        <p:spPr/>
        <p:txBody>
          <a:bodyPr/>
          <a:lstStyle/>
          <a:p>
            <a:r>
              <a:rPr lang="en-US"/>
              <a:t>Growth of AI to play out in the energy sector</a:t>
            </a:r>
          </a:p>
        </p:txBody>
      </p:sp>
      <p:sp>
        <p:nvSpPr>
          <p:cNvPr id="4" name="Text Placeholder 3">
            <a:extLst>
              <a:ext uri="{FF2B5EF4-FFF2-40B4-BE49-F238E27FC236}">
                <a16:creationId xmlns:a16="http://schemas.microsoft.com/office/drawing/2014/main" id="{216FBC53-A450-D323-1041-B227DB820BBE}"/>
              </a:ext>
            </a:extLst>
          </p:cNvPr>
          <p:cNvSpPr>
            <a:spLocks noGrp="1"/>
          </p:cNvSpPr>
          <p:nvPr>
            <p:ph type="body" sz="quarter" idx="12"/>
          </p:nvPr>
        </p:nvSpPr>
        <p:spPr/>
        <p:txBody>
          <a:bodyPr/>
          <a:lstStyle/>
          <a:p>
            <a:r>
              <a:rPr lang="en-US"/>
              <a:t>Data as of January 24, 2024. Source: IEA 2024 Annual Electricity Analysis and Forecast. TWh: Terawatt-hour</a:t>
            </a:r>
          </a:p>
        </p:txBody>
      </p:sp>
      <p:sp>
        <p:nvSpPr>
          <p:cNvPr id="3" name="TextBox 2">
            <a:extLst>
              <a:ext uri="{FF2B5EF4-FFF2-40B4-BE49-F238E27FC236}">
                <a16:creationId xmlns:a16="http://schemas.microsoft.com/office/drawing/2014/main" id="{A33F6F22-B9B3-C78D-34DE-E235272D8DB1}"/>
              </a:ext>
            </a:extLst>
          </p:cNvPr>
          <p:cNvSpPr txBox="1"/>
          <p:nvPr/>
        </p:nvSpPr>
        <p:spPr>
          <a:xfrm>
            <a:off x="608928" y="1448402"/>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Global electricity consumption from data </a:t>
            </a:r>
            <a:r>
              <a:rPr lang="en-GB" sz="1400" b="1" err="1">
                <a:solidFill>
                  <a:srgbClr val="425968"/>
                </a:solidFill>
                <a:latin typeface="Arial"/>
                <a:cs typeface="Arial" panose="020B0604020202020204" pitchFamily="34" charset="0"/>
              </a:rPr>
              <a:t>centers</a:t>
            </a:r>
            <a:r>
              <a:rPr lang="en-GB" sz="1400" b="1">
                <a:solidFill>
                  <a:srgbClr val="425968"/>
                </a:solidFill>
                <a:latin typeface="Arial"/>
                <a:cs typeface="Arial" panose="020B0604020202020204" pitchFamily="34" charset="0"/>
              </a:rPr>
              <a:t> (TWh)</a:t>
            </a:r>
          </a:p>
        </p:txBody>
      </p:sp>
      <p:graphicFrame>
        <p:nvGraphicFramePr>
          <p:cNvPr id="6" name="Chart 5">
            <a:extLst>
              <a:ext uri="{FF2B5EF4-FFF2-40B4-BE49-F238E27FC236}">
                <a16:creationId xmlns:a16="http://schemas.microsoft.com/office/drawing/2014/main" id="{2F661AAD-0D8D-8CA8-0DBF-23EA5F2C4C35}"/>
              </a:ext>
            </a:extLst>
          </p:cNvPr>
          <p:cNvGraphicFramePr>
            <a:graphicFrameLocks/>
          </p:cNvGraphicFramePr>
          <p:nvPr>
            <p:extLst>
              <p:ext uri="{D42A27DB-BD31-4B8C-83A1-F6EECF244321}">
                <p14:modId xmlns:p14="http://schemas.microsoft.com/office/powerpoint/2010/main" val="3062127732"/>
              </p:ext>
            </p:extLst>
          </p:nvPr>
        </p:nvGraphicFramePr>
        <p:xfrm>
          <a:off x="531532" y="1853717"/>
          <a:ext cx="1046988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id="{971772EA-4504-B9C6-4881-F2D99BD50311}"/>
              </a:ext>
            </a:extLst>
          </p:cNvPr>
          <p:cNvCxnSpPr>
            <a:cxnSpLocks/>
          </p:cNvCxnSpPr>
          <p:nvPr/>
        </p:nvCxnSpPr>
        <p:spPr>
          <a:xfrm flipV="1">
            <a:off x="4581054" y="2730909"/>
            <a:ext cx="2644877" cy="1396181"/>
          </a:xfrm>
          <a:prstGeom prst="straightConnector1">
            <a:avLst/>
          </a:prstGeom>
          <a:ln w="444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48AD88F-E434-E30A-4EEA-261775478DE3}"/>
              </a:ext>
            </a:extLst>
          </p:cNvPr>
          <p:cNvSpPr txBox="1"/>
          <p:nvPr/>
        </p:nvSpPr>
        <p:spPr>
          <a:xfrm>
            <a:off x="4581054" y="2730909"/>
            <a:ext cx="1720645" cy="461665"/>
          </a:xfrm>
          <a:prstGeom prst="rect">
            <a:avLst/>
          </a:prstGeom>
          <a:noFill/>
        </p:spPr>
        <p:txBody>
          <a:bodyPr wrap="square" lIns="0" rtlCol="0">
            <a:spAutoFit/>
          </a:bodyPr>
          <a:lstStyle/>
          <a:p>
            <a:pPr algn="ctr"/>
            <a:r>
              <a:rPr lang="en-US" sz="1200" b="1">
                <a:solidFill>
                  <a:schemeClr val="accent3"/>
                </a:solidFill>
              </a:rPr>
              <a:t>+117% growth in consumption</a:t>
            </a:r>
          </a:p>
        </p:txBody>
      </p:sp>
      <p:cxnSp>
        <p:nvCxnSpPr>
          <p:cNvPr id="5" name="Straight Connector 4">
            <a:extLst>
              <a:ext uri="{FF2B5EF4-FFF2-40B4-BE49-F238E27FC236}">
                <a16:creationId xmlns:a16="http://schemas.microsoft.com/office/drawing/2014/main" id="{5D8F6576-9E2F-0E87-6AFE-CC95AE46C97C}"/>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08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52500"/>
          </a:xfrm>
        </p:spPr>
        <p:txBody>
          <a:bodyPr/>
          <a:lstStyle/>
          <a:p>
            <a:r>
              <a:rPr lang="en-US"/>
              <a:t>Disclosures</a:t>
            </a:r>
          </a:p>
        </p:txBody>
      </p:sp>
      <p:sp>
        <p:nvSpPr>
          <p:cNvPr id="8" name="Text Placeholder 7"/>
          <p:cNvSpPr>
            <a:spLocks noGrp="1"/>
          </p:cNvSpPr>
          <p:nvPr>
            <p:ph idx="1"/>
          </p:nvPr>
        </p:nvSpPr>
        <p:spPr>
          <a:xfrm>
            <a:off x="609600" y="1627188"/>
            <a:ext cx="10972800" cy="4308343"/>
          </a:xfrm>
        </p:spPr>
        <p:txBody>
          <a:bodyPr>
            <a:noAutofit/>
          </a:bodyPr>
          <a:lstStyle/>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Wilmington Trust is a registered service mark used in connection with various fiduciary and non-fiduciary services offered by certain subsidiaries of M&amp;T Bank Corporation including, but not limited to, Manufacturers &amp; Traders Trust Company (M&amp;T Bank), Wilmington Trust Company (WTC) operating in Delaware only, Wilmington Trust, N.A. (WTNA), Wilmington Trust Investment Advisors, Inc. (WTIA), Wilmington Funds Management Corporation (WFMC), Wilmington Trust Asset Management, LLC (WTAM), and Wilmington Trust Investment Management, LLC (WTIM). Such services include trustee, custodial, agency, investment management, and other services. International corporate and institutional services are offered through M&amp;T Bank Corporation’s international subsidiaries. Loans, credit cards, retail and business deposits, and other business and personal banking services and products are offered by M&amp;T Bank, Member FDIC. Not all services are available through every domestic and international affiliate or in all jurisdictions.</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Wilmington Trust Investment Advisors, Inc., a subsidiary of M&amp;T Bank, is an SEC-registered investment adviser providing investment management services to Wilmington Trust and M&amp;T affiliates and clients. Wilmington Funds are entities separate and apart from Wilmington Trust and M&amp;T Bank.</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Registration with the SEC does not imply a certain level of skill or training. Additional Information about WTIA is also available on the SEC’s website at adviserinfo.sec.gov.</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Wilmington Trust Investment Advisors, Inc.’s Capital Markets Forecast is provided for informational purposes only and is not intended as an offer or solicitation for the sale of any financial product or service or as a recommendation or determination that any investment strategy is suitable for a specific investor. Investors should seek financial advice regarding the suitability of any investment strategy based on the investor’s objectives, financial situation, and particular needs. The investments or investment strategies discussed herein may not be suitable for every investor. The material is not designed or intended to provide legal, investment, or other professional advice since such advice always requires consideration of individual circumstances. If legal, investment, or other professional assistance is needed, the services of an attorney or other professional should be sought.</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The forecasts presented herein constitute the informed judgments and opinions of Wilmington Trust about likely future capital market performance. Forecasts are subject to a number of assumptions regarding future returns, volatility, and the interrelationship (correlation) of asset classes. Assumptions may vary by asset class. Actual events or results may differ from underlying estimates or assumptions, which are subject to various risks and uncertainties.</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425968"/>
                </a:solidFill>
                <a:effectLst/>
                <a:uLnTx/>
                <a:uFillTx/>
                <a:latin typeface="Arial"/>
                <a:ea typeface="+mn-ea"/>
                <a:cs typeface="+mn-cs"/>
              </a:rPr>
              <a:t>Some investment products may be available only to certain “qualified investors”—that is, investors who meet certain income and/or investable asset thresholds. Any offer will be made only in connection with the delivery of the appropriate offering documents, which are available to prequalified persons upon request.</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Reference to specific securities or company names mentioned in this material are merely for explaining the market view and should not be construed as investment advice or investment recommendations of those companies. No assurance can be given as to actual future market results or the results of Wilmington Trust’s investment products and strategies. The estimates contained in this presentation constitute Wilmington Trust’s judgment as of the date of these materials and are subject to change without notice. The information in this presentation has been obtained or derived from sources believed to be reliable, but no representation is made as to its accuracy or completeness.</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Securities listed or mentioned are provided for illustrative purposes only and are not intended to be representative of current recommendations or holdings. It should not be assumed that these securities were or will be profitable.</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The gold industry can be significantly affected by international monetary and political developments as well as supply and demand for gold and operational costs associated with mining.</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Investing involves risks, and you may incur a profit or a loss. Past performance cannot guarantee future results. Diversification does not ensure a profit or guarantee against a loss. There is no assurance that any investment strategy will be successful.</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Benchmarks and financial indices are shown for illustrative purposes only. Such benchmarks and indices are not available for direct investment, and their performance does not reflect the expenses associated with the management of an actual portfolio, the actual cost of investing in the instruments that comprise it, or other fees. Indices are not available for direct investment. Investment in a security or strategy designed to replicate the performance of an index will incur expenses, such as management fees and transaction costs, that would reduce returns.</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Benchmarks and financial indices referenced herein are representative of large and small domestic and international stocks and bonds, each with unique risks.</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425968"/>
                </a:solidFill>
                <a:effectLst/>
                <a:uLnTx/>
                <a:uFillTx/>
                <a:latin typeface="Arial"/>
                <a:ea typeface="+mn-ea"/>
                <a:cs typeface="+mn-cs"/>
              </a:rPr>
              <a:t>Third-party trademarks and brands are the property of their respective owners. Third parties referenced herein are independent companies and are not affiliated with M&amp;T Bank or Wilmington Trust. Listing them does not suggest a recommendation or endorsement by Wilmington Trust.</a:t>
            </a:r>
          </a:p>
          <a:p>
            <a:pPr marL="0" marR="0" lvl="0" indent="0" algn="l" defTabSz="914400" rtl="0" eaLnBrk="1" fontAlgn="auto" latinLnBrk="0" hangingPunct="1">
              <a:lnSpc>
                <a:spcPct val="100000"/>
              </a:lnSpc>
              <a:spcBef>
                <a:spcPts val="80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425968"/>
                </a:solidFill>
                <a:effectLst/>
                <a:uLnTx/>
                <a:uFillTx/>
                <a:latin typeface="Arial"/>
                <a:ea typeface="+mn-ea"/>
                <a:cs typeface="+mn-cs"/>
              </a:rPr>
              <a:t>Investments: Are NOT FDIC Insured * Have NO Bank Guarantee * </a:t>
            </a:r>
            <a:br>
              <a:rPr kumimoji="0" lang="en-US" sz="800" b="1" i="0" u="none" strike="noStrike" kern="1200" cap="none" spc="0" normalizeH="0" baseline="0" noProof="0">
                <a:ln>
                  <a:noFill/>
                </a:ln>
                <a:solidFill>
                  <a:srgbClr val="425968"/>
                </a:solidFill>
                <a:effectLst/>
                <a:uLnTx/>
                <a:uFillTx/>
                <a:latin typeface="Arial"/>
                <a:ea typeface="+mn-ea"/>
                <a:cs typeface="+mn-cs"/>
              </a:rPr>
            </a:br>
            <a:r>
              <a:rPr kumimoji="0" lang="en-US" sz="800" b="1" i="0" u="none" strike="noStrike" kern="1200" cap="none" spc="0" normalizeH="0" baseline="0" noProof="0">
                <a:ln>
                  <a:noFill/>
                </a:ln>
                <a:solidFill>
                  <a:srgbClr val="425968"/>
                </a:solidFill>
                <a:effectLst/>
                <a:uLnTx/>
                <a:uFillTx/>
                <a:latin typeface="Arial"/>
                <a:ea typeface="+mn-ea"/>
                <a:cs typeface="+mn-cs"/>
              </a:rPr>
              <a:t>May Lose Value</a:t>
            </a:r>
          </a:p>
        </p:txBody>
      </p:sp>
      <p:sp>
        <p:nvSpPr>
          <p:cNvPr id="3" name="Text Placeholder 2"/>
          <p:cNvSpPr>
            <a:spLocks noGrp="1"/>
          </p:cNvSpPr>
          <p:nvPr>
            <p:ph type="body" sz="quarter" idx="12"/>
          </p:nvPr>
        </p:nvSpPr>
        <p:spPr>
          <a:xfrm>
            <a:off x="609600" y="5935531"/>
            <a:ext cx="10972800" cy="311150"/>
          </a:xfrm>
        </p:spPr>
        <p:txBody>
          <a:bodyPr>
            <a:normAutofit/>
          </a:bodyPr>
          <a:lstStyle/>
          <a:p>
            <a:r>
              <a:rPr lang="en-US"/>
              <a:t> </a:t>
            </a:r>
          </a:p>
        </p:txBody>
      </p:sp>
    </p:spTree>
    <p:extLst>
      <p:ext uri="{BB962C8B-B14F-4D97-AF65-F5344CB8AC3E}">
        <p14:creationId xmlns:p14="http://schemas.microsoft.com/office/powerpoint/2010/main" val="3815397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DDAC-CD5D-539D-8A8B-96ED9106A0E7}"/>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C558A9C0-AB18-96C7-85A0-841A135DF79D}"/>
              </a:ext>
            </a:extLst>
          </p:cNvPr>
          <p:cNvSpPr>
            <a:spLocks noGrp="1"/>
          </p:cNvSpPr>
          <p:nvPr>
            <p:ph idx="1"/>
          </p:nvPr>
        </p:nvSpPr>
        <p:spPr/>
        <p:txBody>
          <a:bodyPr>
            <a:noAutofit/>
          </a:bodyPr>
          <a:lstStyle/>
          <a:p>
            <a:pPr marL="0" indent="0">
              <a:buNone/>
            </a:pPr>
            <a:r>
              <a:rPr lang="en-US" sz="1000" b="1"/>
              <a:t>Index Descriptions </a:t>
            </a:r>
          </a:p>
          <a:p>
            <a:pPr marL="0" indent="0">
              <a:buNone/>
            </a:pPr>
            <a:r>
              <a:rPr lang="en-US" sz="800"/>
              <a:t>The Bloomberg U.S. Aggregate Index measures the performance of the entire U.S. market of taxable, fixed-rate, investment-grade bonds. Each issue in the index has at least one year left until maturity and an outstanding par value of at least $250 million. </a:t>
            </a:r>
          </a:p>
          <a:p>
            <a:pPr marL="0" indent="0">
              <a:buNone/>
            </a:pPr>
            <a:r>
              <a:rPr lang="en-US" sz="800"/>
              <a:t>The Bloomberg U.S. High Yield Corporate Index, formerly known as Lehman Brothers U.S. High Yield Corporate Index, measures the performance of taxable, fixed-rate bonds issued by industrial, utility, and financial companies and rated below investment grade. Each issue in the index has at least one year left until maturity and an outstanding par value of at least $150 million.</a:t>
            </a:r>
          </a:p>
          <a:p>
            <a:pPr marL="0" indent="0">
              <a:buNone/>
            </a:pPr>
            <a:r>
              <a:rPr lang="en-US" sz="800"/>
              <a:t>The Bloomberg World Government Inflation-Linked Bond (WGILB) Index measures the performance of investment grade, government inflation-linked debt from 12 different developed market countries.</a:t>
            </a:r>
          </a:p>
          <a:p>
            <a:pPr marL="0" indent="0">
              <a:buNone/>
            </a:pPr>
            <a:r>
              <a:rPr lang="en-US" sz="800"/>
              <a:t>Bloomberg Commodity Index measures the performance of 19 futures contracts on physical commodities.  As of the annual reweighting of the components, no related group of commodities (for example, energy, precious metals, livestock, and grains) may constitute more than 33% of the index and no single commodity may constitute less than 2% or more than 15% of the index. </a:t>
            </a:r>
          </a:p>
          <a:p>
            <a:pPr marL="0" indent="0">
              <a:buNone/>
            </a:pPr>
            <a:r>
              <a:rPr lang="en-US" sz="800"/>
              <a:t>The Dow Jones Global ex-U.S. Index is an equal-weighted stock index composed of the stocks of 150 top companies from around the world (excluding the U.S.) as selected by Dow Jones editors and based on the companies' long history of success and popularity among investors. The Global Dow is designed to reflect the global stock market and gives preferences to companies with global reach.</a:t>
            </a:r>
          </a:p>
          <a:p>
            <a:pPr marL="0" indent="0">
              <a:buNone/>
            </a:pPr>
            <a:r>
              <a:rPr lang="en-US" sz="800"/>
              <a:t>The HFRX Global Hedge Fund Index is designed to be representative of the overall composition of the hedge fund universe. It is composed of all eligible hedge fund strategies; including but not limited to convertible arbitrage, distressed securities, equity hedge, equity market neutral, event driven, macro, merger arbitrage, and relative value arbitrage. The strategies are asset weighted based on the distribution of assets in the hedge fund industry. </a:t>
            </a:r>
          </a:p>
          <a:p>
            <a:pPr marL="0" indent="0">
              <a:buNone/>
            </a:pPr>
            <a:r>
              <a:rPr lang="en-US" sz="800"/>
              <a:t>The MSCI All-Country World Index ex USA measures the performance of large- and mid-capitalization stocks in approximately 50 developed and emerging equity markets, excluding the United States.</a:t>
            </a:r>
          </a:p>
          <a:p>
            <a:pPr marL="0" indent="0">
              <a:buNone/>
            </a:pPr>
            <a:r>
              <a:rPr lang="en-US" sz="800"/>
              <a:t>The MSCI EAFE® (net) Index measures the performance of approximately 20 developed equity markets, excluding those of the United States and Canada. The total returns of the index are net of the maximum tax withholding rates that apply in many countries to dividends paid to nonresident investors.  </a:t>
            </a:r>
          </a:p>
          <a:p>
            <a:pPr marL="0" indent="0">
              <a:buNone/>
            </a:pPr>
            <a:r>
              <a:rPr lang="en-US" sz="800"/>
              <a:t>The MSCI Emerging Markets Index captures large- and mid-cap representation across 26 emerging markets countries. With 1,198 constituents, the index covers approximately 85% of the free-float-adjusted market capitalization in each country.</a:t>
            </a:r>
          </a:p>
          <a:p>
            <a:pPr marL="0" indent="0">
              <a:buNone/>
            </a:pPr>
            <a:r>
              <a:rPr lang="en-US" sz="800"/>
              <a:t>Russell 1000® Growth Index measures the performance of those Russell 1000 Index companies with higher price-to-book ratios and higher forecasted growth values. </a:t>
            </a:r>
          </a:p>
          <a:p>
            <a:pPr marL="0" indent="0">
              <a:buNone/>
            </a:pPr>
            <a:r>
              <a:rPr lang="en-US" sz="800"/>
              <a:t>Russell 1000® Value Index measures the performance of those Russell 1000 Index companies with lower price-to-book ratios and lower forecasted growth values. </a:t>
            </a:r>
          </a:p>
          <a:p>
            <a:pPr marL="0" indent="0">
              <a:buNone/>
            </a:pPr>
            <a:r>
              <a:rPr lang="en-US" sz="800"/>
              <a:t>The Russell 2000® Index measures the performance of the 2,000 smallest companies in the Russell 3000 Index, which represents approximately 8% of the total market capitalization of the Russell 3000 Index. As of its latest reconstitution, the index had a total market capitalization range of approximately $128 million to $1.3 billion. </a:t>
            </a:r>
          </a:p>
          <a:p>
            <a:pPr marL="0" indent="0">
              <a:buNone/>
            </a:pPr>
            <a:r>
              <a:rPr lang="en-US" sz="800"/>
              <a:t>The Russell 3000® Index measures the performance of the 3,000 largest U.S. companies based on total market capitalization, which represents approximately 98% of the investable U.S. equity market. As of its latest reconstitution, the index had a total market capitalization range of approximately $128 million to $309 billion.</a:t>
            </a:r>
          </a:p>
          <a:p>
            <a:pPr marL="0" indent="0">
              <a:buNone/>
            </a:pPr>
            <a:r>
              <a:rPr lang="en-US" sz="800"/>
              <a:t>The S&amp;P 500 Index measures the performance of approximately 500 widely held common stocks listed on U.S. exchanges. Most of the stocks in the index are large-capitalization U.S. issues. The index accounts for roughly 75% of the total market capitalization of all U.S. equities. </a:t>
            </a:r>
          </a:p>
          <a:p>
            <a:pPr marL="0" indent="0">
              <a:buNone/>
            </a:pPr>
            <a:r>
              <a:rPr lang="en-US" sz="800"/>
              <a:t>The S&amp;P Developed Property defines and measures the investable universe of publicly traded property companies domiciled in developed markets.</a:t>
            </a:r>
          </a:p>
          <a:p>
            <a:pPr marL="0" indent="0">
              <a:buNone/>
            </a:pPr>
            <a:r>
              <a:rPr lang="en-US" sz="800"/>
              <a:t>The S&amp;P 500® Equal Weight Index (EWI) is the equal-weight version of the widely-used S&amp;P 500. The index includes the same constituents as the capitalization weighted S&amp;P 500, but each company in the S&amp;P 500 EWI is allocated a fixed weight - or 0.2% of the index total at each quarterly rebalance.</a:t>
            </a:r>
          </a:p>
          <a:p>
            <a:pPr marL="0" indent="0">
              <a:buNone/>
            </a:pPr>
            <a:r>
              <a:rPr lang="en-US" sz="800"/>
              <a:t>The S&amp;P Municipal Bond High-Yield Index consists of bonds in the S&amp;P Municipal Bond Index that are not rated or are rated below investment grade.</a:t>
            </a:r>
          </a:p>
          <a:p>
            <a:pPr marL="0" indent="0">
              <a:buNone/>
            </a:pPr>
            <a:r>
              <a:rPr lang="en-US" sz="800"/>
              <a:t>The S&amp;P Municipal Bond Index is a broad, market value-weighted index that seeks to measure the performance of the U.S. municipal bond market.</a:t>
            </a:r>
          </a:p>
          <a:p>
            <a:pPr marL="0" indent="0">
              <a:buNone/>
            </a:pPr>
            <a:r>
              <a:rPr lang="en-US" sz="800"/>
              <a:t>The S&amp;P United States REIT Index measures the investable U.S. real estate investment trust market and maintains a constituency that reflects the market’s overall composition.</a:t>
            </a:r>
          </a:p>
          <a:p>
            <a:pPr marL="0" indent="0">
              <a:buNone/>
            </a:pPr>
            <a:r>
              <a:rPr lang="en-US" sz="800"/>
              <a:t>The UBS Magnificent Seven (Mag7) Index  refers to a group of seven US technology superpowers that are considered to have significant competitive advantages, or "moats," in their respective markets. These companies are often highlighted for their dominant positions and substantial contributions to market performance. The Magnificent Seven typically includes: Apple, Microsoft, Alphabet (Google), Amazon, Meta (Facebook), NVIDIA, and Tesla.</a:t>
            </a:r>
          </a:p>
        </p:txBody>
      </p:sp>
      <p:sp>
        <p:nvSpPr>
          <p:cNvPr id="4" name="Text Placeholder 3">
            <a:extLst>
              <a:ext uri="{FF2B5EF4-FFF2-40B4-BE49-F238E27FC236}">
                <a16:creationId xmlns:a16="http://schemas.microsoft.com/office/drawing/2014/main" id="{4B9C486D-5D6B-7C2E-4D29-1BCCD28B21C4}"/>
              </a:ext>
            </a:extLst>
          </p:cNvPr>
          <p:cNvSpPr>
            <a:spLocks noGrp="1"/>
          </p:cNvSpPr>
          <p:nvPr>
            <p:ph type="body" sz="quarter" idx="12"/>
          </p:nvPr>
        </p:nvSpPr>
        <p:spPr/>
        <p:txBody>
          <a:bodyPr/>
          <a:lstStyle/>
          <a:p>
            <a:r>
              <a:rPr lang="en-US"/>
              <a:t> </a:t>
            </a:r>
          </a:p>
        </p:txBody>
      </p:sp>
    </p:spTree>
    <p:extLst>
      <p:ext uri="{BB962C8B-B14F-4D97-AF65-F5344CB8AC3E}">
        <p14:creationId xmlns:p14="http://schemas.microsoft.com/office/powerpoint/2010/main" val="1154467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8B0A-354D-F905-43D3-BE8E3015432E}"/>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43529FDC-4486-2425-46BA-0689CC267F7E}"/>
              </a:ext>
            </a:extLst>
          </p:cNvPr>
          <p:cNvSpPr>
            <a:spLocks noGrp="1"/>
          </p:cNvSpPr>
          <p:nvPr>
            <p:ph idx="1"/>
          </p:nvPr>
        </p:nvSpPr>
        <p:spPr/>
        <p:txBody>
          <a:bodyPr>
            <a:normAutofit/>
          </a:bodyPr>
          <a:lstStyle/>
          <a:p>
            <a:pPr marL="0" indent="0">
              <a:buNone/>
            </a:pPr>
            <a:r>
              <a:rPr lang="en-US" sz="1000" b="1"/>
              <a:t>Definitions</a:t>
            </a:r>
          </a:p>
          <a:p>
            <a:pPr marL="0" indent="0">
              <a:buNone/>
            </a:pPr>
            <a:endParaRPr lang="en-US" sz="1000" b="1"/>
          </a:p>
          <a:p>
            <a:pPr marL="0" indent="0">
              <a:spcBef>
                <a:spcPts val="0"/>
              </a:spcBef>
              <a:buNone/>
            </a:pPr>
            <a:r>
              <a:rPr lang="en-US" sz="800" b="1"/>
              <a:t>The 10-year nominal US Treasury bond yield</a:t>
            </a:r>
            <a:r>
              <a:rPr lang="en-US" sz="800"/>
              <a:t> is the interest rate the US government pays to borrow money for 10 years through the issuance of Treasury notes.</a:t>
            </a:r>
          </a:p>
          <a:p>
            <a:pPr marL="0" indent="0">
              <a:spcBef>
                <a:spcPts val="0"/>
              </a:spcBef>
              <a:buNone/>
            </a:pPr>
            <a:endParaRPr lang="en-US" sz="800" b="1"/>
          </a:p>
          <a:p>
            <a:pPr marL="0" indent="0">
              <a:spcBef>
                <a:spcPts val="0"/>
              </a:spcBef>
              <a:buNone/>
            </a:pPr>
            <a:r>
              <a:rPr lang="en-US" sz="800" b="1"/>
              <a:t>Capital expenditures (capex) </a:t>
            </a:r>
            <a:r>
              <a:rPr lang="en-US" sz="800"/>
              <a:t>is the money an organization or corporate entity spends to buy, maintain, or improve its fixed assets, such as buildings, vehicles, equipment, or land. </a:t>
            </a:r>
          </a:p>
          <a:p>
            <a:pPr marL="0" indent="0">
              <a:buNone/>
            </a:pPr>
            <a:r>
              <a:rPr lang="en-US" sz="800" b="1"/>
              <a:t>Dividend yield </a:t>
            </a:r>
            <a:r>
              <a:rPr lang="en-US" sz="800"/>
              <a:t>is a financial ratio that shows how much a company pays out in dividends each year relative to its stock price.</a:t>
            </a:r>
          </a:p>
          <a:p>
            <a:pPr marL="0" indent="0">
              <a:buNone/>
            </a:pPr>
            <a:r>
              <a:rPr lang="en-US" sz="800" b="1"/>
              <a:t>Earnings contribution </a:t>
            </a:r>
            <a:r>
              <a:rPr lang="en-US" sz="800"/>
              <a:t>refers to the portion of a company's total earnings that is attributed to a specific segment or division.</a:t>
            </a:r>
          </a:p>
          <a:p>
            <a:pPr marL="0" indent="0">
              <a:buNone/>
            </a:pPr>
            <a:r>
              <a:rPr lang="en-US" sz="800" b="1"/>
              <a:t>Multiple expansion </a:t>
            </a:r>
            <a:r>
              <a:rPr lang="en-US" sz="800"/>
              <a:t>is a financial strategy where an asset is purchased and sold for a higher valuation multiple. It's a type of arbitrage, which is a way to profit from price differences in different markets.</a:t>
            </a:r>
          </a:p>
          <a:p>
            <a:pPr marL="0" indent="0">
              <a:buNone/>
            </a:pPr>
            <a:r>
              <a:rPr lang="en-US" sz="800" b="1"/>
              <a:t>Personal consumption expenditures (PCE) </a:t>
            </a:r>
            <a:r>
              <a:rPr lang="en-US" sz="800"/>
              <a:t>is a measure of how much money US households spend on goods and services. </a:t>
            </a:r>
          </a:p>
          <a:p>
            <a:pPr marL="0" indent="0">
              <a:buNone/>
            </a:pPr>
            <a:r>
              <a:rPr lang="en-US" sz="800" b="1"/>
              <a:t>The core Personal Consumption Expenditures (PCE) </a:t>
            </a:r>
            <a:r>
              <a:rPr lang="en-US" sz="800"/>
              <a:t>price index is a measure of the prices paid by consumers for goods and services, excluding food and energy.</a:t>
            </a:r>
          </a:p>
          <a:p>
            <a:pPr marL="0" indent="0">
              <a:buNone/>
            </a:pPr>
            <a:r>
              <a:rPr lang="en-US" sz="800" b="1"/>
              <a:t>The price-to-earnings (P/E) ratio </a:t>
            </a:r>
            <a:r>
              <a:rPr lang="en-US" sz="800"/>
              <a:t>measures a company's current share price relative to its per-share earnings.</a:t>
            </a:r>
          </a:p>
          <a:p>
            <a:pPr marL="0" indent="0">
              <a:buNone/>
            </a:pPr>
            <a:r>
              <a:rPr lang="en-US" sz="800" b="1"/>
              <a:t>The price-to-earnings (P/E) multiple </a:t>
            </a:r>
            <a:r>
              <a:rPr lang="en-US" sz="800"/>
              <a:t>is used to compare a company's market value (price) with its earnings. A company with a price or market value that is high compared to its level of earnings has a high P/E multiple. A company with a low price compared to its level of earnings has a low P/E multiple.</a:t>
            </a:r>
          </a:p>
          <a:p>
            <a:pPr marL="0" indent="0">
              <a:buNone/>
            </a:pPr>
            <a:r>
              <a:rPr lang="en-US" sz="800" b="1"/>
              <a:t>A real interest rate </a:t>
            </a:r>
            <a:r>
              <a:rPr lang="en-US" sz="800"/>
              <a:t>is one that has been adjusted for inflation, reflecting the real cost of funds to the borrower and the real yield to the lender.</a:t>
            </a:r>
          </a:p>
          <a:p>
            <a:pPr marL="0" indent="0">
              <a:buNone/>
            </a:pPr>
            <a:r>
              <a:rPr lang="en-US" sz="800" b="1"/>
              <a:t>Total return </a:t>
            </a:r>
            <a:r>
              <a:rPr lang="en-US" sz="800"/>
              <a:t>is a performance measure that reflects the actual rate of return of an investment or a pool of investments over a given evaluation period.   </a:t>
            </a:r>
          </a:p>
          <a:p>
            <a:pPr marL="0" indent="0">
              <a:buNone/>
            </a:pPr>
            <a:endParaRPr lang="en-US" sz="800"/>
          </a:p>
          <a:p>
            <a:pPr marL="0" indent="0">
              <a:buNone/>
            </a:pPr>
            <a:endParaRPr lang="en-US" sz="800"/>
          </a:p>
        </p:txBody>
      </p:sp>
      <p:sp>
        <p:nvSpPr>
          <p:cNvPr id="4" name="Text Placeholder 3">
            <a:extLst>
              <a:ext uri="{FF2B5EF4-FFF2-40B4-BE49-F238E27FC236}">
                <a16:creationId xmlns:a16="http://schemas.microsoft.com/office/drawing/2014/main" id="{680CDBBC-C4E2-8FCE-2C55-483D3E87CB1D}"/>
              </a:ext>
            </a:extLst>
          </p:cNvPr>
          <p:cNvSpPr>
            <a:spLocks noGrp="1"/>
          </p:cNvSpPr>
          <p:nvPr>
            <p:ph type="body" sz="quarter" idx="12"/>
          </p:nvPr>
        </p:nvSpPr>
        <p:spPr/>
        <p:txBody>
          <a:bodyPr/>
          <a:lstStyle/>
          <a:p>
            <a:r>
              <a:rPr lang="en-US"/>
              <a:t> </a:t>
            </a:r>
          </a:p>
        </p:txBody>
      </p:sp>
    </p:spTree>
    <p:extLst>
      <p:ext uri="{BB962C8B-B14F-4D97-AF65-F5344CB8AC3E}">
        <p14:creationId xmlns:p14="http://schemas.microsoft.com/office/powerpoint/2010/main" val="57536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7FAC8-D6F6-8314-F225-7C02453744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A843AE-C21F-327B-71E8-8E3818CAB8EA}"/>
              </a:ext>
            </a:extLst>
          </p:cNvPr>
          <p:cNvSpPr>
            <a:spLocks noGrp="1"/>
          </p:cNvSpPr>
          <p:nvPr>
            <p:ph type="title"/>
          </p:nvPr>
        </p:nvSpPr>
        <p:spPr>
          <a:xfrm>
            <a:off x="609600" y="228600"/>
            <a:ext cx="10972800" cy="952500"/>
          </a:xfrm>
        </p:spPr>
        <p:txBody>
          <a:bodyPr/>
          <a:lstStyle/>
          <a:p>
            <a:r>
              <a:rPr lang="en-US"/>
              <a:t>U.S. equity market the envy of the world</a:t>
            </a:r>
          </a:p>
        </p:txBody>
      </p:sp>
      <p:sp>
        <p:nvSpPr>
          <p:cNvPr id="6" name="Text Placeholder 5">
            <a:extLst>
              <a:ext uri="{FF2B5EF4-FFF2-40B4-BE49-F238E27FC236}">
                <a16:creationId xmlns:a16="http://schemas.microsoft.com/office/drawing/2014/main" id="{51BD3E01-75A5-791E-2088-4271AF6101D3}"/>
              </a:ext>
            </a:extLst>
          </p:cNvPr>
          <p:cNvSpPr>
            <a:spLocks noGrp="1"/>
          </p:cNvSpPr>
          <p:nvPr>
            <p:ph type="body" sz="quarter" idx="12"/>
          </p:nvPr>
        </p:nvSpPr>
        <p:spPr>
          <a:xfrm>
            <a:off x="609600" y="5937250"/>
            <a:ext cx="10646688" cy="311150"/>
          </a:xfrm>
        </p:spPr>
        <p:txBody>
          <a:bodyPr>
            <a:noAutofit/>
          </a:bodyPr>
          <a:lstStyle/>
          <a:p>
            <a:r>
              <a:rPr lang="en-US"/>
              <a:t>Data as of December 31, 2024. Sources: WTIA, Bloomberg. Magnificent 7 represented by the following: Nvidia, Apple, Microsoft, Alphabet, Amazon, Meta, Tesla. Global ex-U.S. is represented by the MSCI ACWI ex-U.S. index, international developed is represented by the MSCI EAFE index, emerging markets is represented by the MSCI EM index, IG bonds is represented by the U.S. aggregate bond index. *The gold industry can be significantly affected by international monetary and political developments as well as supply and demand for gold and operational costs associated with mining.</a:t>
            </a:r>
          </a:p>
          <a:p>
            <a:r>
              <a:rPr lang="en-US"/>
              <a:t>Investing involves risks, and you may incur a profit or a loss. Past performance cannot guarantee future results.</a:t>
            </a:r>
          </a:p>
        </p:txBody>
      </p:sp>
      <p:grpSp>
        <p:nvGrpSpPr>
          <p:cNvPr id="4" name="Group 3">
            <a:extLst>
              <a:ext uri="{FF2B5EF4-FFF2-40B4-BE49-F238E27FC236}">
                <a16:creationId xmlns:a16="http://schemas.microsoft.com/office/drawing/2014/main" id="{81715C26-3F52-91A9-2A13-1D963FF5810B}"/>
              </a:ext>
            </a:extLst>
          </p:cNvPr>
          <p:cNvGrpSpPr/>
          <p:nvPr/>
        </p:nvGrpSpPr>
        <p:grpSpPr>
          <a:xfrm>
            <a:off x="608928" y="1618489"/>
            <a:ext cx="11384281" cy="201167"/>
            <a:chOff x="312778" y="1351607"/>
            <a:chExt cx="4788933" cy="201167"/>
          </a:xfrm>
        </p:grpSpPr>
        <p:sp>
          <p:nvSpPr>
            <p:cNvPr id="7" name="TextBox 6">
              <a:extLst>
                <a:ext uri="{FF2B5EF4-FFF2-40B4-BE49-F238E27FC236}">
                  <a16:creationId xmlns:a16="http://schemas.microsoft.com/office/drawing/2014/main" id="{B34E317B-FBA8-1F44-94DC-D3324B0AA94A}"/>
                </a:ext>
              </a:extLst>
            </p:cNvPr>
            <p:cNvSpPr txBox="1"/>
            <p:nvPr/>
          </p:nvSpPr>
          <p:spPr>
            <a:xfrm>
              <a:off x="312778" y="1351607"/>
              <a:ext cx="4788933"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Asset Class Returns (2024)</a:t>
              </a:r>
            </a:p>
          </p:txBody>
        </p:sp>
        <p:cxnSp>
          <p:nvCxnSpPr>
            <p:cNvPr id="8" name="Straight Connector 7">
              <a:extLst>
                <a:ext uri="{FF2B5EF4-FFF2-40B4-BE49-F238E27FC236}">
                  <a16:creationId xmlns:a16="http://schemas.microsoft.com/office/drawing/2014/main" id="{A9621F71-A6A8-CDE3-D607-B56A8F4605F5}"/>
                </a:ext>
              </a:extLst>
            </p:cNvPr>
            <p:cNvCxnSpPr/>
            <p:nvPr/>
          </p:nvCxnSpPr>
          <p:spPr>
            <a:xfrm>
              <a:off x="312778" y="1552774"/>
              <a:ext cx="46158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DC3AF482-E117-39EB-42A5-87232B2FD3A5}"/>
              </a:ext>
            </a:extLst>
          </p:cNvPr>
          <p:cNvPicPr>
            <a:picLocks noChangeAspect="1"/>
          </p:cNvPicPr>
          <p:nvPr/>
        </p:nvPicPr>
        <p:blipFill>
          <a:blip r:embed="rId2"/>
          <a:stretch>
            <a:fillRect/>
          </a:stretch>
        </p:blipFill>
        <p:spPr>
          <a:xfrm>
            <a:off x="9551313" y="1858390"/>
            <a:ext cx="1704975" cy="1390650"/>
          </a:xfrm>
          <a:prstGeom prst="rect">
            <a:avLst/>
          </a:prstGeom>
        </p:spPr>
      </p:pic>
      <p:graphicFrame>
        <p:nvGraphicFramePr>
          <p:cNvPr id="2" name="Chart 1">
            <a:extLst>
              <a:ext uri="{FF2B5EF4-FFF2-40B4-BE49-F238E27FC236}">
                <a16:creationId xmlns:a16="http://schemas.microsoft.com/office/drawing/2014/main" id="{C3FE8D95-FEBC-E36C-9C1B-F0606E4B2574}"/>
              </a:ext>
            </a:extLst>
          </p:cNvPr>
          <p:cNvGraphicFramePr>
            <a:graphicFrameLocks/>
          </p:cNvGraphicFramePr>
          <p:nvPr>
            <p:extLst>
              <p:ext uri="{D42A27DB-BD31-4B8C-83A1-F6EECF244321}">
                <p14:modId xmlns:p14="http://schemas.microsoft.com/office/powerpoint/2010/main" val="4163048364"/>
              </p:ext>
            </p:extLst>
          </p:nvPr>
        </p:nvGraphicFramePr>
        <p:xfrm>
          <a:off x="475922" y="1593547"/>
          <a:ext cx="10180690" cy="3948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2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6DEA3-F33E-CF9C-5F89-C597702501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AA8DBC-AC18-C2B0-5B89-624FDCB5AAD0}"/>
              </a:ext>
            </a:extLst>
          </p:cNvPr>
          <p:cNvSpPr>
            <a:spLocks noGrp="1"/>
          </p:cNvSpPr>
          <p:nvPr>
            <p:ph type="title"/>
          </p:nvPr>
        </p:nvSpPr>
        <p:spPr/>
        <p:txBody>
          <a:bodyPr/>
          <a:lstStyle/>
          <a:p>
            <a:r>
              <a:rPr lang="en-US"/>
              <a:t>Productivity is gaining steam and could continue</a:t>
            </a:r>
          </a:p>
        </p:txBody>
      </p:sp>
      <p:sp>
        <p:nvSpPr>
          <p:cNvPr id="6" name="Text Placeholder 5">
            <a:extLst>
              <a:ext uri="{FF2B5EF4-FFF2-40B4-BE49-F238E27FC236}">
                <a16:creationId xmlns:a16="http://schemas.microsoft.com/office/drawing/2014/main" id="{7A0A4588-F707-702C-1100-E7B56BF1D1AC}"/>
              </a:ext>
            </a:extLst>
          </p:cNvPr>
          <p:cNvSpPr>
            <a:spLocks noGrp="1"/>
          </p:cNvSpPr>
          <p:nvPr>
            <p:ph type="body" sz="quarter" idx="12"/>
          </p:nvPr>
        </p:nvSpPr>
        <p:spPr/>
        <p:txBody>
          <a:bodyPr>
            <a:normAutofit/>
          </a:bodyPr>
          <a:lstStyle/>
          <a:p>
            <a:r>
              <a:rPr lang="en-US"/>
              <a:t>Data as of December 1, 2024. Source: Bureau of Economic Analysis, Wilmington Trust.</a:t>
            </a:r>
          </a:p>
        </p:txBody>
      </p:sp>
      <p:sp>
        <p:nvSpPr>
          <p:cNvPr id="14" name="TextBox 13">
            <a:extLst>
              <a:ext uri="{FF2B5EF4-FFF2-40B4-BE49-F238E27FC236}">
                <a16:creationId xmlns:a16="http://schemas.microsoft.com/office/drawing/2014/main" id="{2BCADAFC-E7D4-0DA8-B71C-E3C0376FB80A}"/>
              </a:ext>
            </a:extLst>
          </p:cNvPr>
          <p:cNvSpPr txBox="1"/>
          <p:nvPr/>
        </p:nvSpPr>
        <p:spPr>
          <a:xfrm>
            <a:off x="608928" y="1448130"/>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Business sector output per hour worked (8 quarter annualized %)</a:t>
            </a:r>
          </a:p>
        </p:txBody>
      </p:sp>
      <p:cxnSp>
        <p:nvCxnSpPr>
          <p:cNvPr id="2" name="Straight Connector 1">
            <a:extLst>
              <a:ext uri="{FF2B5EF4-FFF2-40B4-BE49-F238E27FC236}">
                <a16:creationId xmlns:a16="http://schemas.microsoft.com/office/drawing/2014/main" id="{3CE01615-CC7B-EF89-4FC7-1BA9065BDA23}"/>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82F03B7-AA34-65AA-AE6D-F00D6FC7EDC8}"/>
              </a:ext>
            </a:extLst>
          </p:cNvPr>
          <p:cNvPicPr>
            <a:picLocks noChangeAspect="1"/>
          </p:cNvPicPr>
          <p:nvPr/>
        </p:nvPicPr>
        <p:blipFill>
          <a:blip r:embed="rId2"/>
          <a:srcRect l="2727" t="16441" r="66875" b="56873"/>
          <a:stretch/>
        </p:blipFill>
        <p:spPr>
          <a:xfrm>
            <a:off x="530629" y="1856475"/>
            <a:ext cx="9727276" cy="4134335"/>
          </a:xfrm>
          <a:prstGeom prst="rect">
            <a:avLst/>
          </a:prstGeom>
        </p:spPr>
      </p:pic>
    </p:spTree>
    <p:extLst>
      <p:ext uri="{BB962C8B-B14F-4D97-AF65-F5344CB8AC3E}">
        <p14:creationId xmlns:p14="http://schemas.microsoft.com/office/powerpoint/2010/main" val="198583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C3723-ED3D-8DAB-BAED-FBC14ABEC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92F7208-05CE-173E-2A42-6EB1206C1332}"/>
              </a:ext>
            </a:extLst>
          </p:cNvPr>
          <p:cNvSpPr>
            <a:spLocks noGrp="1"/>
          </p:cNvSpPr>
          <p:nvPr>
            <p:ph type="title"/>
          </p:nvPr>
        </p:nvSpPr>
        <p:spPr/>
        <p:txBody>
          <a:bodyPr/>
          <a:lstStyle/>
          <a:p>
            <a:r>
              <a:rPr lang="en-US"/>
              <a:t>Economic growth set to decelerate in 2025</a:t>
            </a:r>
          </a:p>
        </p:txBody>
      </p:sp>
      <p:sp>
        <p:nvSpPr>
          <p:cNvPr id="6" name="Text Placeholder 5">
            <a:extLst>
              <a:ext uri="{FF2B5EF4-FFF2-40B4-BE49-F238E27FC236}">
                <a16:creationId xmlns:a16="http://schemas.microsoft.com/office/drawing/2014/main" id="{6AF2BBAC-3A96-74C3-78EC-0FCA035D1A9D}"/>
              </a:ext>
            </a:extLst>
          </p:cNvPr>
          <p:cNvSpPr>
            <a:spLocks noGrp="1"/>
          </p:cNvSpPr>
          <p:nvPr>
            <p:ph type="body" sz="quarter" idx="12"/>
          </p:nvPr>
        </p:nvSpPr>
        <p:spPr/>
        <p:txBody>
          <a:bodyPr>
            <a:normAutofit lnSpcReduction="10000"/>
          </a:bodyPr>
          <a:lstStyle/>
          <a:p>
            <a:r>
              <a:rPr lang="en-US"/>
              <a:t>*The last quarter of 2024 is an estimate</a:t>
            </a:r>
          </a:p>
          <a:p>
            <a:r>
              <a:rPr lang="en-US"/>
              <a:t>Data as of September 30, 2024. Sources: Bureau of Economic Analysis, Wilmington Trust.</a:t>
            </a:r>
          </a:p>
        </p:txBody>
      </p:sp>
      <p:sp>
        <p:nvSpPr>
          <p:cNvPr id="2" name="TextBox 1">
            <a:extLst>
              <a:ext uri="{FF2B5EF4-FFF2-40B4-BE49-F238E27FC236}">
                <a16:creationId xmlns:a16="http://schemas.microsoft.com/office/drawing/2014/main" id="{A2CE4C11-FEDE-6EE5-0064-D7112E75CBB3}"/>
              </a:ext>
            </a:extLst>
          </p:cNvPr>
          <p:cNvSpPr txBox="1"/>
          <p:nvPr/>
        </p:nvSpPr>
        <p:spPr>
          <a:xfrm>
            <a:off x="608928" y="1450402"/>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U.S. Real Gross Domestic Product Growth (y/y%)</a:t>
            </a:r>
          </a:p>
        </p:txBody>
      </p:sp>
      <p:cxnSp>
        <p:nvCxnSpPr>
          <p:cNvPr id="4" name="Straight Connector 3">
            <a:extLst>
              <a:ext uri="{FF2B5EF4-FFF2-40B4-BE49-F238E27FC236}">
                <a16:creationId xmlns:a16="http://schemas.microsoft.com/office/drawing/2014/main" id="{C377D618-7966-EFD4-17BB-2A3B7BB38CA0}"/>
              </a:ext>
            </a:extLst>
          </p:cNvPr>
          <p:cNvCxnSpPr/>
          <p:nvPr/>
        </p:nvCxnSpPr>
        <p:spPr>
          <a:xfrm>
            <a:off x="608928" y="1684913"/>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graph with numbers and a line&#10;&#10;Description automatically generated">
            <a:extLst>
              <a:ext uri="{FF2B5EF4-FFF2-40B4-BE49-F238E27FC236}">
                <a16:creationId xmlns:a16="http://schemas.microsoft.com/office/drawing/2014/main" id="{E3E81EB9-BF1D-CC42-32B1-75091E641F11}"/>
              </a:ext>
            </a:extLst>
          </p:cNvPr>
          <p:cNvPicPr>
            <a:picLocks noChangeAspect="1"/>
          </p:cNvPicPr>
          <p:nvPr/>
        </p:nvPicPr>
        <p:blipFill>
          <a:blip r:embed="rId2" r:link="rId3"/>
          <a:stretch>
            <a:fillRect/>
          </a:stretch>
        </p:blipFill>
        <p:spPr>
          <a:xfrm>
            <a:off x="497352" y="1703074"/>
            <a:ext cx="10608453" cy="4016792"/>
          </a:xfrm>
          <a:prstGeom prst="rect">
            <a:avLst/>
          </a:prstGeom>
        </p:spPr>
      </p:pic>
    </p:spTree>
    <p:extLst>
      <p:ext uri="{BB962C8B-B14F-4D97-AF65-F5344CB8AC3E}">
        <p14:creationId xmlns:p14="http://schemas.microsoft.com/office/powerpoint/2010/main" val="71449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F5E9-8E94-2BF2-9A04-E65D0EF3D96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C683D3-1947-CB99-E417-BBEF838C6936}"/>
              </a:ext>
            </a:extLst>
          </p:cNvPr>
          <p:cNvSpPr>
            <a:spLocks noGrp="1"/>
          </p:cNvSpPr>
          <p:nvPr>
            <p:ph type="title"/>
          </p:nvPr>
        </p:nvSpPr>
        <p:spPr/>
        <p:txBody>
          <a:bodyPr/>
          <a:lstStyle/>
          <a:p>
            <a:r>
              <a:rPr lang="en-US"/>
              <a:t>We expect inflation to fall below Fed’s target</a:t>
            </a:r>
          </a:p>
        </p:txBody>
      </p:sp>
      <p:sp>
        <p:nvSpPr>
          <p:cNvPr id="6" name="Text Placeholder 5">
            <a:extLst>
              <a:ext uri="{FF2B5EF4-FFF2-40B4-BE49-F238E27FC236}">
                <a16:creationId xmlns:a16="http://schemas.microsoft.com/office/drawing/2014/main" id="{1BC20595-E80F-4D4B-6144-2A90DAE7C481}"/>
              </a:ext>
            </a:extLst>
          </p:cNvPr>
          <p:cNvSpPr>
            <a:spLocks noGrp="1"/>
          </p:cNvSpPr>
          <p:nvPr>
            <p:ph type="body" sz="quarter" idx="12"/>
          </p:nvPr>
        </p:nvSpPr>
        <p:spPr/>
        <p:txBody>
          <a:bodyPr>
            <a:normAutofit/>
          </a:bodyPr>
          <a:lstStyle/>
          <a:p>
            <a:r>
              <a:rPr lang="en-US"/>
              <a:t>Data as of November 30, 2024. Sources: Bureau of Economic Analysis, Wilmington Trust.</a:t>
            </a:r>
          </a:p>
        </p:txBody>
      </p:sp>
      <p:pic>
        <p:nvPicPr>
          <p:cNvPr id="4" name="Picture 3" descr="A graph of a graph showing the price of a stock market&#10;&#10;Description automatically generated with medium confidence">
            <a:extLst>
              <a:ext uri="{FF2B5EF4-FFF2-40B4-BE49-F238E27FC236}">
                <a16:creationId xmlns:a16="http://schemas.microsoft.com/office/drawing/2014/main" id="{9A172A83-C9A9-A247-03E1-3BD99EF2267D}"/>
              </a:ext>
            </a:extLst>
          </p:cNvPr>
          <p:cNvPicPr>
            <a:picLocks noChangeAspect="1"/>
          </p:cNvPicPr>
          <p:nvPr/>
        </p:nvPicPr>
        <p:blipFill>
          <a:blip r:embed="rId2" r:link="rId3"/>
          <a:stretch>
            <a:fillRect/>
          </a:stretch>
        </p:blipFill>
        <p:spPr>
          <a:xfrm>
            <a:off x="517476" y="1785992"/>
            <a:ext cx="11064251" cy="4271527"/>
          </a:xfrm>
          <a:prstGeom prst="rect">
            <a:avLst/>
          </a:prstGeom>
        </p:spPr>
      </p:pic>
      <p:sp>
        <p:nvSpPr>
          <p:cNvPr id="7" name="TextBox 6">
            <a:extLst>
              <a:ext uri="{FF2B5EF4-FFF2-40B4-BE49-F238E27FC236}">
                <a16:creationId xmlns:a16="http://schemas.microsoft.com/office/drawing/2014/main" id="{08BFD342-B3B3-9ADB-E81F-E474621D4E68}"/>
              </a:ext>
            </a:extLst>
          </p:cNvPr>
          <p:cNvSpPr txBox="1"/>
          <p:nvPr/>
        </p:nvSpPr>
        <p:spPr>
          <a:xfrm>
            <a:off x="608928" y="1450514"/>
            <a:ext cx="11384281" cy="182880"/>
          </a:xfrm>
          <a:prstGeom prst="rect">
            <a:avLst/>
          </a:prstGeom>
          <a:noFill/>
        </p:spPr>
        <p:txBody>
          <a:bodyPr wrap="square" lIns="0" tIns="0" rIns="0" bIns="0" rtlCol="0" anchor="b" anchorCtr="0">
            <a:noAutofit/>
          </a:bodyPr>
          <a:lstStyle/>
          <a:p>
            <a:pPr defTabSz="963842">
              <a:defRPr/>
            </a:pPr>
            <a:r>
              <a:rPr lang="en-GB" sz="1400" b="1">
                <a:solidFill>
                  <a:srgbClr val="425968"/>
                </a:solidFill>
                <a:latin typeface="Arial"/>
                <a:cs typeface="Arial" panose="020B0604020202020204" pitchFamily="34" charset="0"/>
              </a:rPr>
              <a:t>Personal Consumption Expenditure (PCE) Index Inflation (y/y%)</a:t>
            </a:r>
          </a:p>
        </p:txBody>
      </p:sp>
      <p:cxnSp>
        <p:nvCxnSpPr>
          <p:cNvPr id="2" name="Straight Connector 1">
            <a:extLst>
              <a:ext uri="{FF2B5EF4-FFF2-40B4-BE49-F238E27FC236}">
                <a16:creationId xmlns:a16="http://schemas.microsoft.com/office/drawing/2014/main" id="{DF744266-4F3E-9511-991B-6AA532AFC6A2}"/>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54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07520-E4AC-AE9D-1FAF-1607C0D02E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6A0110-AE69-B10D-2B58-5ECF39796325}"/>
              </a:ext>
            </a:extLst>
          </p:cNvPr>
          <p:cNvSpPr>
            <a:spLocks noGrp="1"/>
          </p:cNvSpPr>
          <p:nvPr>
            <p:ph type="title"/>
          </p:nvPr>
        </p:nvSpPr>
        <p:spPr/>
        <p:txBody>
          <a:bodyPr/>
          <a:lstStyle/>
          <a:p>
            <a:r>
              <a:rPr lang="en-US"/>
              <a:t>Proposed tariffs would be the highest in 90 years</a:t>
            </a:r>
          </a:p>
        </p:txBody>
      </p:sp>
      <p:sp>
        <p:nvSpPr>
          <p:cNvPr id="6" name="Text Placeholder 5">
            <a:extLst>
              <a:ext uri="{FF2B5EF4-FFF2-40B4-BE49-F238E27FC236}">
                <a16:creationId xmlns:a16="http://schemas.microsoft.com/office/drawing/2014/main" id="{6C7F756B-E4A9-FAB1-8850-65616DA122B2}"/>
              </a:ext>
            </a:extLst>
          </p:cNvPr>
          <p:cNvSpPr>
            <a:spLocks noGrp="1"/>
          </p:cNvSpPr>
          <p:nvPr>
            <p:ph type="body" sz="quarter" idx="12"/>
          </p:nvPr>
        </p:nvSpPr>
        <p:spPr/>
        <p:txBody>
          <a:bodyPr>
            <a:normAutofit/>
          </a:bodyPr>
          <a:lstStyle/>
          <a:p>
            <a:r>
              <a:rPr lang="en-US"/>
              <a:t>Source: Yale Budget Lab, Wilmington Trust.</a:t>
            </a:r>
          </a:p>
        </p:txBody>
      </p:sp>
      <p:sp>
        <p:nvSpPr>
          <p:cNvPr id="2" name="TextBox 1">
            <a:extLst>
              <a:ext uri="{FF2B5EF4-FFF2-40B4-BE49-F238E27FC236}">
                <a16:creationId xmlns:a16="http://schemas.microsoft.com/office/drawing/2014/main" id="{A1CCDD92-394C-DC63-26A4-1F965FD593CC}"/>
              </a:ext>
            </a:extLst>
          </p:cNvPr>
          <p:cNvSpPr txBox="1"/>
          <p:nvPr/>
        </p:nvSpPr>
        <p:spPr>
          <a:xfrm>
            <a:off x="608928" y="1444265"/>
            <a:ext cx="11384281" cy="182880"/>
          </a:xfrm>
          <a:prstGeom prst="rect">
            <a:avLst/>
          </a:prstGeom>
          <a:noFill/>
        </p:spPr>
        <p:txBody>
          <a:bodyPr wrap="square" lIns="0" tIns="0" rIns="0" bIns="0" rtlCol="0" anchor="b" anchorCtr="0">
            <a:noAutofit/>
          </a:bodyPr>
          <a:lstStyle/>
          <a:p>
            <a:pPr defTabSz="963842">
              <a:defRPr/>
            </a:pPr>
            <a:r>
              <a:rPr lang="en-US" sz="1400" b="1">
                <a:solidFill>
                  <a:srgbClr val="425968"/>
                </a:solidFill>
                <a:latin typeface="Arial"/>
                <a:cs typeface="Arial" panose="020B0604020202020204" pitchFamily="34" charset="0"/>
              </a:rPr>
              <a:t>Effective overall tariff rate (%)</a:t>
            </a:r>
            <a:endParaRPr lang="en-GB" sz="1400" b="1">
              <a:solidFill>
                <a:srgbClr val="425968"/>
              </a:solidFill>
              <a:latin typeface="Arial"/>
              <a:cs typeface="Arial" panose="020B0604020202020204" pitchFamily="34" charset="0"/>
            </a:endParaRPr>
          </a:p>
        </p:txBody>
      </p:sp>
      <p:cxnSp>
        <p:nvCxnSpPr>
          <p:cNvPr id="3" name="Straight Connector 2">
            <a:extLst>
              <a:ext uri="{FF2B5EF4-FFF2-40B4-BE49-F238E27FC236}">
                <a16:creationId xmlns:a16="http://schemas.microsoft.com/office/drawing/2014/main" id="{18D77CDF-B373-6614-ADBD-0B650E4EC7B4}"/>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945CE36-7179-F52B-5E9B-2415F2375268}"/>
              </a:ext>
            </a:extLst>
          </p:cNvPr>
          <p:cNvGrpSpPr/>
          <p:nvPr/>
        </p:nvGrpSpPr>
        <p:grpSpPr>
          <a:xfrm>
            <a:off x="513602" y="1762778"/>
            <a:ext cx="9566921" cy="4215213"/>
            <a:chOff x="513602" y="1762778"/>
            <a:chExt cx="9566921" cy="4215213"/>
          </a:xfrm>
        </p:grpSpPr>
        <p:pic>
          <p:nvPicPr>
            <p:cNvPr id="7" name="Picture 6">
              <a:extLst>
                <a:ext uri="{FF2B5EF4-FFF2-40B4-BE49-F238E27FC236}">
                  <a16:creationId xmlns:a16="http://schemas.microsoft.com/office/drawing/2014/main" id="{890838E4-3CC8-0531-A247-4A0D18AE37D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3602" y="1762778"/>
              <a:ext cx="9566921" cy="4215213"/>
            </a:xfrm>
            <a:prstGeom prst="rect">
              <a:avLst/>
            </a:prstGeom>
          </p:spPr>
        </p:pic>
        <p:sp>
          <p:nvSpPr>
            <p:cNvPr id="4" name="Rectangle 3">
              <a:extLst>
                <a:ext uri="{FF2B5EF4-FFF2-40B4-BE49-F238E27FC236}">
                  <a16:creationId xmlns:a16="http://schemas.microsoft.com/office/drawing/2014/main" id="{FDA470C0-9C9E-0A93-B5BC-9C0855BDFED9}"/>
                </a:ext>
              </a:extLst>
            </p:cNvPr>
            <p:cNvSpPr/>
            <p:nvPr/>
          </p:nvSpPr>
          <p:spPr>
            <a:xfrm>
              <a:off x="967154" y="1995854"/>
              <a:ext cx="2101361" cy="21296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534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220C-9471-894F-1657-99FEF4A9CA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50C56C-DF2E-689A-9BDD-77B7A62C9890}"/>
              </a:ext>
            </a:extLst>
          </p:cNvPr>
          <p:cNvPicPr>
            <a:picLocks noChangeAspect="1"/>
          </p:cNvPicPr>
          <p:nvPr/>
        </p:nvPicPr>
        <p:blipFill>
          <a:blip r:embed="rId3"/>
          <a:srcRect l="13167" t="17726" r="53917" b="51463"/>
          <a:stretch/>
        </p:blipFill>
        <p:spPr>
          <a:xfrm>
            <a:off x="265159" y="1275911"/>
            <a:ext cx="10825628" cy="4905794"/>
          </a:xfrm>
          <a:prstGeom prst="rect">
            <a:avLst/>
          </a:prstGeom>
        </p:spPr>
      </p:pic>
      <p:sp>
        <p:nvSpPr>
          <p:cNvPr id="5" name="Title 4">
            <a:extLst>
              <a:ext uri="{FF2B5EF4-FFF2-40B4-BE49-F238E27FC236}">
                <a16:creationId xmlns:a16="http://schemas.microsoft.com/office/drawing/2014/main" id="{BFB657CF-87DD-E1D7-D4EA-32B32138DD88}"/>
              </a:ext>
            </a:extLst>
          </p:cNvPr>
          <p:cNvSpPr>
            <a:spLocks noGrp="1"/>
          </p:cNvSpPr>
          <p:nvPr>
            <p:ph type="title"/>
          </p:nvPr>
        </p:nvSpPr>
        <p:spPr/>
        <p:txBody>
          <a:bodyPr/>
          <a:lstStyle/>
          <a:p>
            <a:r>
              <a:rPr lang="en-US"/>
              <a:t>Immigration has been a key source of labor post pandemic</a:t>
            </a:r>
          </a:p>
        </p:txBody>
      </p:sp>
      <p:sp>
        <p:nvSpPr>
          <p:cNvPr id="6" name="Text Placeholder 5">
            <a:extLst>
              <a:ext uri="{FF2B5EF4-FFF2-40B4-BE49-F238E27FC236}">
                <a16:creationId xmlns:a16="http://schemas.microsoft.com/office/drawing/2014/main" id="{30D6CA7B-F58B-3B59-9ABE-C4F1DE3E5525}"/>
              </a:ext>
            </a:extLst>
          </p:cNvPr>
          <p:cNvSpPr>
            <a:spLocks noGrp="1"/>
          </p:cNvSpPr>
          <p:nvPr>
            <p:ph type="body" sz="quarter" idx="12"/>
          </p:nvPr>
        </p:nvSpPr>
        <p:spPr/>
        <p:txBody>
          <a:bodyPr>
            <a:normAutofit/>
          </a:bodyPr>
          <a:lstStyle/>
          <a:p>
            <a:r>
              <a:rPr lang="en-US"/>
              <a:t>Source: Bureau of Labor Statistics, Wilmington Trust.</a:t>
            </a:r>
          </a:p>
        </p:txBody>
      </p:sp>
      <p:sp>
        <p:nvSpPr>
          <p:cNvPr id="15" name="TextBox 14">
            <a:extLst>
              <a:ext uri="{FF2B5EF4-FFF2-40B4-BE49-F238E27FC236}">
                <a16:creationId xmlns:a16="http://schemas.microsoft.com/office/drawing/2014/main" id="{AFD7CC87-584C-6EC3-AB85-B397C9D64DC7}"/>
              </a:ext>
            </a:extLst>
          </p:cNvPr>
          <p:cNvSpPr txBox="1"/>
          <p:nvPr/>
        </p:nvSpPr>
        <p:spPr>
          <a:xfrm>
            <a:off x="608928" y="1444265"/>
            <a:ext cx="11384281" cy="182880"/>
          </a:xfrm>
          <a:prstGeom prst="rect">
            <a:avLst/>
          </a:prstGeom>
          <a:noFill/>
        </p:spPr>
        <p:txBody>
          <a:bodyPr wrap="square" lIns="0" tIns="0" rIns="0" bIns="0" rtlCol="0" anchor="b" anchorCtr="0">
            <a:noAutofit/>
          </a:bodyPr>
          <a:lstStyle/>
          <a:p>
            <a:pPr defTabSz="963842">
              <a:defRPr/>
            </a:pPr>
            <a:r>
              <a:rPr lang="en-US" sz="1400" b="1">
                <a:solidFill>
                  <a:srgbClr val="425968"/>
                </a:solidFill>
                <a:latin typeface="Arial"/>
                <a:cs typeface="Arial" panose="020B0604020202020204" pitchFamily="34" charset="0"/>
              </a:rPr>
              <a:t>Annual labor force growth by place of birth 2014–2023 (millions)</a:t>
            </a:r>
            <a:endParaRPr lang="en-GB" sz="1400" b="1">
              <a:solidFill>
                <a:srgbClr val="425968"/>
              </a:solidFill>
              <a:latin typeface="Arial"/>
              <a:cs typeface="Arial" panose="020B0604020202020204" pitchFamily="34" charset="0"/>
            </a:endParaRPr>
          </a:p>
        </p:txBody>
      </p:sp>
      <p:cxnSp>
        <p:nvCxnSpPr>
          <p:cNvPr id="2" name="Straight Connector 1">
            <a:extLst>
              <a:ext uri="{FF2B5EF4-FFF2-40B4-BE49-F238E27FC236}">
                <a16:creationId xmlns:a16="http://schemas.microsoft.com/office/drawing/2014/main" id="{C784E1AC-C0AD-3685-FE9B-A7E697DB8327}"/>
              </a:ext>
            </a:extLst>
          </p:cNvPr>
          <p:cNvCxnSpPr/>
          <p:nvPr/>
        </p:nvCxnSpPr>
        <p:spPr>
          <a:xfrm>
            <a:off x="608928" y="1694961"/>
            <a:ext cx="1097279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227128"/>
      </p:ext>
    </p:extLst>
  </p:cSld>
  <p:clrMapOvr>
    <a:masterClrMapping/>
  </p:clrMapOvr>
</p:sld>
</file>

<file path=ppt/theme/theme1.xml><?xml version="1.0" encoding="utf-8"?>
<a:theme xmlns:a="http://schemas.openxmlformats.org/drawingml/2006/main" name="Office Theme">
  <a:themeElements>
    <a:clrScheme name="WT 2024 v1">
      <a:dk1>
        <a:srgbClr val="425968"/>
      </a:dk1>
      <a:lt1>
        <a:srgbClr val="FFFFFF"/>
      </a:lt1>
      <a:dk2>
        <a:srgbClr val="697E90"/>
      </a:dk2>
      <a:lt2>
        <a:srgbClr val="AEBAC0"/>
      </a:lt2>
      <a:accent1>
        <a:srgbClr val="E0E9ED"/>
      </a:accent1>
      <a:accent2>
        <a:srgbClr val="278288"/>
      </a:accent2>
      <a:accent3>
        <a:srgbClr val="163862"/>
      </a:accent3>
      <a:accent4>
        <a:srgbClr val="F26522"/>
      </a:accent4>
      <a:accent5>
        <a:srgbClr val="E7E4DD"/>
      </a:accent5>
      <a:accent6>
        <a:srgbClr val="989E36"/>
      </a:accent6>
      <a:hlink>
        <a:srgbClr val="003359"/>
      </a:hlink>
      <a:folHlink>
        <a:srgbClr val="7C8A98"/>
      </a:folHlink>
    </a:clrScheme>
    <a:fontScheme name="WT 2024 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8557d5-037a-4fef-83ff-9e17e53615af">
      <Terms xmlns="http://schemas.microsoft.com/office/infopath/2007/PartnerControls"/>
    </lcf76f155ced4ddcb4097134ff3c332f>
    <TaxCatchAll xmlns="a054653a-9757-4fd5-989a-264cd1759c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6F1EDCE9E58F488E08BF9C8F50206F" ma:contentTypeVersion="16" ma:contentTypeDescription="Create a new document." ma:contentTypeScope="" ma:versionID="2582cceabbf47d1501969ba430929939">
  <xsd:schema xmlns:xsd="http://www.w3.org/2001/XMLSchema" xmlns:xs="http://www.w3.org/2001/XMLSchema" xmlns:p="http://schemas.microsoft.com/office/2006/metadata/properties" xmlns:ns2="f48557d5-037a-4fef-83ff-9e17e53615af" xmlns:ns3="a054653a-9757-4fd5-989a-264cd1759caa" targetNamespace="http://schemas.microsoft.com/office/2006/metadata/properties" ma:root="true" ma:fieldsID="3c996b0f59a1b241af4d54db19282215" ns2:_="" ns3:_="">
    <xsd:import namespace="f48557d5-037a-4fef-83ff-9e17e53615af"/>
    <xsd:import namespace="a054653a-9757-4fd5-989a-264cd1759c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557d5-037a-4fef-83ff-9e17e5361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4d67c3-0535-4980-9ba1-837d19d6ce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54653a-9757-4fd5-989a-264cd1759c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8dd4ef-0a54-4d2c-8c81-244dd84dcd11}" ma:internalName="TaxCatchAll" ma:showField="CatchAllData" ma:web="a054653a-9757-4fd5-989a-264cd1759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BBSettings xmlns="http://schemas.bloomberg.com/settings/1.0">
  <Item name="DocumentId_Charts">{FFDFE8A9-A821-4964-AE9F-3BC99DD22FD2}</Item>
  <Item xmlns="" name="ShapesMap_Charts">{"{FFDFE8A9-A821-4964-AE9F-3BC99DD22FD2}":{"522":{},"550":{},"552":{},"568":{},"597":{},"598":{},"599":{},"601":{},"603":{},"604":{},"606":{},"608":{},"609":{},"610":{},"613":{},"615":{},"616":{},"617":{},"618":{},"619":{},"620":{},"621":{},"623":{},"625":{},"626":{},"627":{},"628":{},"629":{},"631":{},"632":{},"633":{},"634":{},"635":{}}}</Item>
</BBSettings>
</file>

<file path=customXml/itemProps1.xml><?xml version="1.0" encoding="utf-8"?>
<ds:datastoreItem xmlns:ds="http://schemas.openxmlformats.org/officeDocument/2006/customXml" ds:itemID="{23F85E3E-34EF-4486-A6E5-0417AAAF5648}">
  <ds:schemaRefs>
    <ds:schemaRef ds:uri="a054653a-9757-4fd5-989a-264cd1759caa"/>
    <ds:schemaRef ds:uri="f48557d5-037a-4fef-83ff-9e17e53615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797EAD-C983-45DB-A3B3-3F1C2A21495A}">
  <ds:schemaRefs>
    <ds:schemaRef ds:uri="http://schemas.microsoft.com/sharepoint/v3/contenttype/forms"/>
  </ds:schemaRefs>
</ds:datastoreItem>
</file>

<file path=customXml/itemProps3.xml><?xml version="1.0" encoding="utf-8"?>
<ds:datastoreItem xmlns:ds="http://schemas.openxmlformats.org/officeDocument/2006/customXml" ds:itemID="{6458CDE2-BD17-4F0F-9D17-4255D5C2DC20}">
  <ds:schemaRefs>
    <ds:schemaRef ds:uri="a054653a-9757-4fd5-989a-264cd1759caa"/>
    <ds:schemaRef ds:uri="f48557d5-037a-4fef-83ff-9e17e53615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480C59F-A8C5-493C-921D-1232015B6602}">
  <ds:schemaRefs>
    <ds:schemaRef ds:uri=""/>
    <ds:schemaRef ds:uri="http://schemas.bloomberg.com/settings/1.0"/>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7</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Investing in a chutes &amp; ladders economy</vt:lpstr>
      <vt:lpstr>U.S. equity market the envy of the world</vt:lpstr>
      <vt:lpstr>Productivity is gaining steam and could continue</vt:lpstr>
      <vt:lpstr>Economic growth set to decelerate in 2025</vt:lpstr>
      <vt:lpstr>We expect inflation to fall below Fed’s target</vt:lpstr>
      <vt:lpstr>Proposed tariffs would be the highest in 90 years</vt:lpstr>
      <vt:lpstr>Immigration has been a key source of labor post pandemic</vt:lpstr>
      <vt:lpstr>Higher interest rates would drive interest cost higher</vt:lpstr>
      <vt:lpstr>Interest rates a barometer for the market</vt:lpstr>
      <vt:lpstr>U.S. large cap valuations elevated</vt:lpstr>
      <vt:lpstr>Positioning portfolios: Managing risk, seeking opportunity</vt:lpstr>
      <vt:lpstr>Thank you for joining</vt:lpstr>
      <vt:lpstr>Tony Roth</vt:lpstr>
      <vt:lpstr>Meghan Shue</vt:lpstr>
      <vt:lpstr>Luke Tilley</vt:lpstr>
      <vt:lpstr>Appendix</vt:lpstr>
      <vt:lpstr>Capex has slowed but could get a boost from incentives</vt:lpstr>
      <vt:lpstr>Joblessness to rise above Fed estimate of equilibrium</vt:lpstr>
      <vt:lpstr>Labor market churn has slowed to a crawl</vt:lpstr>
      <vt:lpstr>Non-discretionary outsized share of consumer spending</vt:lpstr>
      <vt:lpstr>We expect more rate cuts in 2025 than Fed’s recent forecast</vt:lpstr>
      <vt:lpstr>Market predictions for rate cuts can shift significantly</vt:lpstr>
      <vt:lpstr>Campaign proposals would widen deficits</vt:lpstr>
      <vt:lpstr>Valuations more suggestive of long-term return prospects</vt:lpstr>
      <vt:lpstr>Tech stocks look very different from 2000 bubble</vt:lpstr>
      <vt:lpstr>Market concentration a challenge for portfolio construction</vt:lpstr>
      <vt:lpstr>International equities trading at historic discount to U.S.</vt:lpstr>
      <vt:lpstr>Growth of AI to play out in the energy sector</vt:lpstr>
      <vt:lpstr>Disclosures</vt:lpstr>
      <vt:lpstr>Disclosures</vt:lpstr>
      <vt:lpstr>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Solomon</dc:creator>
  <cp:revision>1</cp:revision>
  <cp:lastPrinted>2025-01-09T15:34:45Z</cp:lastPrinted>
  <dcterms:created xsi:type="dcterms:W3CDTF">2024-03-15T19:46:48Z</dcterms:created>
  <dcterms:modified xsi:type="dcterms:W3CDTF">2025-01-22T16:49:10Z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0a380f-0021-4912-930a-3a214436f667_Enabled">
    <vt:lpwstr>true</vt:lpwstr>
  </property>
  <property fmtid="{D5CDD505-2E9C-101B-9397-08002B2CF9AE}" pid="3" name="MSIP_Label_7f0a380f-0021-4912-930a-3a214436f667_SetDate">
    <vt:lpwstr>2024-08-07T15:48:58Z</vt:lpwstr>
  </property>
  <property fmtid="{D5CDD505-2E9C-101B-9397-08002B2CF9AE}" pid="4" name="MSIP_Label_7f0a380f-0021-4912-930a-3a214436f667_Method">
    <vt:lpwstr>Privileged</vt:lpwstr>
  </property>
  <property fmtid="{D5CDD505-2E9C-101B-9397-08002B2CF9AE}" pid="5" name="MSIP_Label_7f0a380f-0021-4912-930a-3a214436f667_Name">
    <vt:lpwstr>Class 1 Data</vt:lpwstr>
  </property>
  <property fmtid="{D5CDD505-2E9C-101B-9397-08002B2CF9AE}" pid="6" name="MSIP_Label_7f0a380f-0021-4912-930a-3a214436f667_SiteId">
    <vt:lpwstr>66f05666-5faf-4497-99ba-2265c92ebdd5</vt:lpwstr>
  </property>
  <property fmtid="{D5CDD505-2E9C-101B-9397-08002B2CF9AE}" pid="7" name="MSIP_Label_7f0a380f-0021-4912-930a-3a214436f667_ActionId">
    <vt:lpwstr>dd395035-c987-46f7-b4f9-b379a81028ee</vt:lpwstr>
  </property>
  <property fmtid="{D5CDD505-2E9C-101B-9397-08002B2CF9AE}" pid="8" name="MSIP_Label_7f0a380f-0021-4912-930a-3a214436f667_ContentBits">
    <vt:lpwstr>0</vt:lpwstr>
  </property>
  <property fmtid="{D5CDD505-2E9C-101B-9397-08002B2CF9AE}" pid="9" name="ContentTypeId">
    <vt:lpwstr>0x010100E26F1EDCE9E58F488E08BF9C8F50206F</vt:lpwstr>
  </property>
  <property fmtid="{D5CDD505-2E9C-101B-9397-08002B2CF9AE}" pid="10" name="MediaServiceImageTags">
    <vt:lpwstr/>
  </property>
</Properties>
</file>